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1"/>
  </p:sldMasterIdLst>
  <p:notesMasterIdLst>
    <p:notesMasterId r:id="rId23"/>
  </p:notesMasterIdLst>
  <p:sldIdLst>
    <p:sldId id="357" r:id="rId2"/>
    <p:sldId id="303" r:id="rId3"/>
    <p:sldId id="363" r:id="rId4"/>
    <p:sldId id="352" r:id="rId5"/>
    <p:sldId id="353" r:id="rId6"/>
    <p:sldId id="316" r:id="rId7"/>
    <p:sldId id="341" r:id="rId8"/>
    <p:sldId id="364" r:id="rId9"/>
    <p:sldId id="309" r:id="rId10"/>
    <p:sldId id="344" r:id="rId11"/>
    <p:sldId id="365" r:id="rId12"/>
    <p:sldId id="346" r:id="rId13"/>
    <p:sldId id="355" r:id="rId14"/>
    <p:sldId id="367" r:id="rId15"/>
    <p:sldId id="366" r:id="rId16"/>
    <p:sldId id="335" r:id="rId17"/>
    <p:sldId id="343" r:id="rId18"/>
    <p:sldId id="294" r:id="rId19"/>
    <p:sldId id="369" r:id="rId20"/>
    <p:sldId id="362" r:id="rId21"/>
    <p:sldId id="273" r:id="rId22"/>
  </p:sldIdLst>
  <p:sldSz cx="9144000" cy="6858000" type="screen4x3"/>
  <p:notesSz cx="9144000" cy="6858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Раздел по умолчанию" id="{F8E1F424-D12B-442C-A935-082DC526E746}">
          <p14:sldIdLst>
            <p14:sldId id="357"/>
            <p14:sldId id="303"/>
            <p14:sldId id="363"/>
            <p14:sldId id="352"/>
            <p14:sldId id="353"/>
            <p14:sldId id="316"/>
            <p14:sldId id="341"/>
            <p14:sldId id="364"/>
            <p14:sldId id="309"/>
            <p14:sldId id="344"/>
            <p14:sldId id="365"/>
            <p14:sldId id="346"/>
            <p14:sldId id="355"/>
            <p14:sldId id="367"/>
            <p14:sldId id="366"/>
            <p14:sldId id="335"/>
            <p14:sldId id="343"/>
          </p14:sldIdLst>
        </p14:section>
        <p14:section name="Раздел без заголовка" id="{D79F80C5-3013-4565-A3F7-0A1EB1233FF4}">
          <p14:sldIdLst>
            <p14:sldId id="294"/>
            <p14:sldId id="369"/>
            <p14:sldId id="362"/>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FFFF99"/>
    <a:srgbClr val="000066"/>
    <a:srgbClr val="D60093"/>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54" autoAdjust="0"/>
    <p:restoredTop sz="94654" autoAdjust="0"/>
  </p:normalViewPr>
  <p:slideViewPr>
    <p:cSldViewPr>
      <p:cViewPr varScale="1">
        <p:scale>
          <a:sx n="86" d="100"/>
          <a:sy n="86" d="100"/>
        </p:scale>
        <p:origin x="1962" y="96"/>
      </p:cViewPr>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CEBE8B-09BA-4B02-B0B5-641E7383E66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0071F275-BDDC-4B51-A56D-980ABD4A1015}" type="pres">
      <dgm:prSet presAssocID="{5ACEBE8B-09BA-4B02-B0B5-641E7383E66C}" presName="linear" presStyleCnt="0">
        <dgm:presLayoutVars>
          <dgm:animLvl val="lvl"/>
          <dgm:resizeHandles val="exact"/>
        </dgm:presLayoutVars>
      </dgm:prSet>
      <dgm:spPr/>
      <dgm:t>
        <a:bodyPr/>
        <a:lstStyle/>
        <a:p>
          <a:endParaRPr lang="ru-RU"/>
        </a:p>
      </dgm:t>
    </dgm:pt>
  </dgm:ptLst>
  <dgm:cxnLst>
    <dgm:cxn modelId="{F1BD1D86-ECE0-4806-8B47-E50C787408F6}" type="presOf" srcId="{5ACEBE8B-09BA-4B02-B0B5-641E7383E66C}" destId="{0071F275-BDDC-4B51-A56D-980ABD4A101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6C021C-974C-4B3F-938D-D5DCBA1847B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F7FD1BAA-0899-432E-9A5E-48169BE583D5}" type="pres">
      <dgm:prSet presAssocID="{086C021C-974C-4B3F-938D-D5DCBA1847BC}" presName="linear" presStyleCnt="0">
        <dgm:presLayoutVars>
          <dgm:animLvl val="lvl"/>
          <dgm:resizeHandles val="exact"/>
        </dgm:presLayoutVars>
      </dgm:prSet>
      <dgm:spPr/>
      <dgm:t>
        <a:bodyPr/>
        <a:lstStyle/>
        <a:p>
          <a:endParaRPr lang="ru-RU"/>
        </a:p>
      </dgm:t>
    </dgm:pt>
  </dgm:ptLst>
  <dgm:cxnLst>
    <dgm:cxn modelId="{CA294FCB-C8C4-430E-9577-BDA10555F7F0}" type="presOf" srcId="{086C021C-974C-4B3F-938D-D5DCBA1847BC}" destId="{F7FD1BAA-0899-432E-9A5E-48169BE583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BA273A-4C83-454D-BD33-45A0BD1561E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o-RO"/>
        </a:p>
      </dgm:t>
    </dgm:pt>
    <dgm:pt modelId="{83A799B8-6689-4DFF-A424-452B7A443F7B}" type="pres">
      <dgm:prSet presAssocID="{FBBA273A-4C83-454D-BD33-45A0BD1561EA}" presName="Name0" presStyleCnt="0">
        <dgm:presLayoutVars>
          <dgm:dir/>
          <dgm:animLvl val="lvl"/>
          <dgm:resizeHandles val="exact"/>
        </dgm:presLayoutVars>
      </dgm:prSet>
      <dgm:spPr/>
      <dgm:t>
        <a:bodyPr/>
        <a:lstStyle/>
        <a:p>
          <a:endParaRPr lang="ro-RO"/>
        </a:p>
      </dgm:t>
    </dgm:pt>
  </dgm:ptLst>
  <dgm:cxnLst>
    <dgm:cxn modelId="{55DED24B-4C9F-4BF8-93AD-DC0C115DC1B5}" type="presOf" srcId="{FBBA273A-4C83-454D-BD33-45A0BD1561EA}" destId="{83A799B8-6689-4DFF-A424-452B7A443F7B}"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D90877-CDE8-48EA-B91F-63C7BCF6086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12F2313-4A35-434A-97FA-AFD29BD853EA}">
      <dgm:prSet custT="1"/>
      <dgm:spPr>
        <a:solidFill>
          <a:schemeClr val="accent1">
            <a:lumMod val="60000"/>
            <a:lumOff val="40000"/>
          </a:schemeClr>
        </a:solidFill>
      </dgm:spPr>
      <dgm:t>
        <a:bodyPr/>
        <a:lstStyle/>
        <a:p>
          <a:pPr algn="ctr" rtl="0">
            <a:lnSpc>
              <a:spcPct val="100000"/>
            </a:lnSpc>
          </a:pPr>
          <a:r>
            <a:rPr lang="ro-MO" sz="2000" b="1" i="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Comunicarea APL cu părțile interesate în procesul decizional</a:t>
          </a:r>
          <a:endParaRPr lang="ru-RU" sz="2000" b="1" i="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3822BF3E-0F3F-453C-9FBB-2C76A4BA9125}" type="parTrans" cxnId="{36FBC817-8AC9-416B-BBA4-E785B3E217B7}">
      <dgm:prSet/>
      <dgm:spPr/>
      <dgm:t>
        <a:bodyPr/>
        <a:lstStyle/>
        <a:p>
          <a:pPr algn="ctr"/>
          <a:endParaRPr lang="ru-RU"/>
        </a:p>
      </dgm:t>
    </dgm:pt>
    <dgm:pt modelId="{3FBA8C35-7CF7-42B7-B7E0-9BE136E0F3C7}" type="sibTrans" cxnId="{36FBC817-8AC9-416B-BBA4-E785B3E217B7}">
      <dgm:prSet/>
      <dgm:spPr/>
      <dgm:t>
        <a:bodyPr/>
        <a:lstStyle/>
        <a:p>
          <a:pPr algn="ctr"/>
          <a:endParaRPr lang="ru-RU"/>
        </a:p>
      </dgm:t>
    </dgm:pt>
    <dgm:pt modelId="{8CB9CEC2-F7AC-449D-A61B-3FF648AABDAF}" type="pres">
      <dgm:prSet presAssocID="{89D90877-CDE8-48EA-B91F-63C7BCF60865}" presName="linear" presStyleCnt="0">
        <dgm:presLayoutVars>
          <dgm:animLvl val="lvl"/>
          <dgm:resizeHandles val="exact"/>
        </dgm:presLayoutVars>
      </dgm:prSet>
      <dgm:spPr/>
      <dgm:t>
        <a:bodyPr/>
        <a:lstStyle/>
        <a:p>
          <a:endParaRPr lang="ru-RU"/>
        </a:p>
      </dgm:t>
    </dgm:pt>
    <dgm:pt modelId="{913CA780-F274-4870-90FE-F1D201187C78}" type="pres">
      <dgm:prSet presAssocID="{912F2313-4A35-434A-97FA-AFD29BD853EA}" presName="parentText" presStyleLbl="node1" presStyleIdx="0" presStyleCnt="1" custScaleY="418917" custLinFactY="31086" custLinFactNeighborX="-578" custLinFactNeighborY="100000">
        <dgm:presLayoutVars>
          <dgm:chMax val="0"/>
          <dgm:bulletEnabled val="1"/>
        </dgm:presLayoutVars>
      </dgm:prSet>
      <dgm:spPr/>
      <dgm:t>
        <a:bodyPr/>
        <a:lstStyle/>
        <a:p>
          <a:endParaRPr lang="ru-RU"/>
        </a:p>
      </dgm:t>
    </dgm:pt>
  </dgm:ptLst>
  <dgm:cxnLst>
    <dgm:cxn modelId="{36FBC817-8AC9-416B-BBA4-E785B3E217B7}" srcId="{89D90877-CDE8-48EA-B91F-63C7BCF60865}" destId="{912F2313-4A35-434A-97FA-AFD29BD853EA}" srcOrd="0" destOrd="0" parTransId="{3822BF3E-0F3F-453C-9FBB-2C76A4BA9125}" sibTransId="{3FBA8C35-7CF7-42B7-B7E0-9BE136E0F3C7}"/>
    <dgm:cxn modelId="{0CFFFBB7-DBDD-478D-AD3E-DC52E9C3C93C}" type="presOf" srcId="{912F2313-4A35-434A-97FA-AFD29BD853EA}" destId="{913CA780-F274-4870-90FE-F1D201187C78}" srcOrd="0" destOrd="0" presId="urn:microsoft.com/office/officeart/2005/8/layout/vList2"/>
    <dgm:cxn modelId="{D1C9B37D-D0B4-448E-AAFC-1E3CF2969D06}" type="presOf" srcId="{89D90877-CDE8-48EA-B91F-63C7BCF60865}" destId="{8CB9CEC2-F7AC-449D-A61B-3FF648AABDAF}" srcOrd="0" destOrd="0" presId="urn:microsoft.com/office/officeart/2005/8/layout/vList2"/>
    <dgm:cxn modelId="{F45E5C62-4C33-4681-96DA-37E520641EE3}" type="presParOf" srcId="{8CB9CEC2-F7AC-449D-A61B-3FF648AABDAF}" destId="{913CA780-F274-4870-90FE-F1D201187C7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24D441-7677-4B8A-8506-8E5608B1D04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BD5857A6-E7D8-4805-918A-396D1A783309}">
      <dgm:prSet custT="1"/>
      <dgm:spPr>
        <a:solidFill>
          <a:schemeClr val="accent1">
            <a:lumMod val="60000"/>
            <a:lumOff val="40000"/>
          </a:schemeClr>
        </a:solidFill>
      </dgm:spPr>
      <dgm:t>
        <a:bodyPr/>
        <a:lstStyle/>
        <a:p>
          <a:pPr algn="ctr" rtl="0"/>
          <a:r>
            <a:rPr lang="ro-RO" sz="2400" b="1" dirty="0" smtClean="0">
              <a:solidFill>
                <a:schemeClr val="tx1"/>
              </a:solidFill>
              <a:effectLst/>
              <a:latin typeface="Times New Roman" panose="02020603050405020304" pitchFamily="18" charset="0"/>
              <a:cs typeface="Times New Roman" panose="02020603050405020304" pitchFamily="18" charset="0"/>
            </a:rPr>
            <a:t>2.organizarea audierilor publice </a:t>
          </a:r>
          <a:endParaRPr lang="ru-RU" sz="2400" b="1" dirty="0">
            <a:solidFill>
              <a:schemeClr val="tx1"/>
            </a:solidFill>
            <a:effectLst/>
            <a:latin typeface="Times New Roman" panose="02020603050405020304" pitchFamily="18" charset="0"/>
            <a:cs typeface="Times New Roman" panose="02020603050405020304" pitchFamily="18" charset="0"/>
          </a:endParaRPr>
        </a:p>
      </dgm:t>
    </dgm:pt>
    <dgm:pt modelId="{9E8643DF-C2A2-45C8-9365-BF34E1457716}" type="parTrans" cxnId="{F2E21CA1-4EEF-41EE-8CBF-C06C223D4728}">
      <dgm:prSet/>
      <dgm:spPr/>
      <dgm:t>
        <a:bodyPr/>
        <a:lstStyle/>
        <a:p>
          <a:endParaRPr lang="ru-RU"/>
        </a:p>
      </dgm:t>
    </dgm:pt>
    <dgm:pt modelId="{9F503AAC-70B8-488F-8A70-BDC9B9022CE2}" type="sibTrans" cxnId="{F2E21CA1-4EEF-41EE-8CBF-C06C223D4728}">
      <dgm:prSet/>
      <dgm:spPr/>
      <dgm:t>
        <a:bodyPr/>
        <a:lstStyle/>
        <a:p>
          <a:endParaRPr lang="ru-RU"/>
        </a:p>
      </dgm:t>
    </dgm:pt>
    <dgm:pt modelId="{0177CE58-9DBA-4349-ADB6-6B96277CC6C5}" type="pres">
      <dgm:prSet presAssocID="{F724D441-7677-4B8A-8506-8E5608B1D046}" presName="linear" presStyleCnt="0">
        <dgm:presLayoutVars>
          <dgm:animLvl val="lvl"/>
          <dgm:resizeHandles val="exact"/>
        </dgm:presLayoutVars>
      </dgm:prSet>
      <dgm:spPr/>
      <dgm:t>
        <a:bodyPr/>
        <a:lstStyle/>
        <a:p>
          <a:endParaRPr lang="ru-RU"/>
        </a:p>
      </dgm:t>
    </dgm:pt>
    <dgm:pt modelId="{B46F214D-6A49-4ACF-999E-70767AC9F71E}" type="pres">
      <dgm:prSet presAssocID="{BD5857A6-E7D8-4805-918A-396D1A783309}" presName="parentText" presStyleLbl="node1" presStyleIdx="0" presStyleCnt="1" custScaleY="456939" custLinFactY="-16519" custLinFactNeighborX="3536" custLinFactNeighborY="-100000">
        <dgm:presLayoutVars>
          <dgm:chMax val="0"/>
          <dgm:bulletEnabled val="1"/>
        </dgm:presLayoutVars>
      </dgm:prSet>
      <dgm:spPr/>
      <dgm:t>
        <a:bodyPr/>
        <a:lstStyle/>
        <a:p>
          <a:endParaRPr lang="ru-RU"/>
        </a:p>
      </dgm:t>
    </dgm:pt>
  </dgm:ptLst>
  <dgm:cxnLst>
    <dgm:cxn modelId="{D6D9814B-94AE-4F62-BAAA-54C8CE61678F}" type="presOf" srcId="{F724D441-7677-4B8A-8506-8E5608B1D046}" destId="{0177CE58-9DBA-4349-ADB6-6B96277CC6C5}" srcOrd="0" destOrd="0" presId="urn:microsoft.com/office/officeart/2005/8/layout/vList2"/>
    <dgm:cxn modelId="{F2E21CA1-4EEF-41EE-8CBF-C06C223D4728}" srcId="{F724D441-7677-4B8A-8506-8E5608B1D046}" destId="{BD5857A6-E7D8-4805-918A-396D1A783309}" srcOrd="0" destOrd="0" parTransId="{9E8643DF-C2A2-45C8-9365-BF34E1457716}" sibTransId="{9F503AAC-70B8-488F-8A70-BDC9B9022CE2}"/>
    <dgm:cxn modelId="{5E9E9B70-BF8E-42CF-A91A-B130A8066E96}" type="presOf" srcId="{BD5857A6-E7D8-4805-918A-396D1A783309}" destId="{B46F214D-6A49-4ACF-999E-70767AC9F71E}" srcOrd="0" destOrd="0" presId="urn:microsoft.com/office/officeart/2005/8/layout/vList2"/>
    <dgm:cxn modelId="{DEAAF052-4518-48DF-B2BB-720899F7B043}" type="presParOf" srcId="{0177CE58-9DBA-4349-ADB6-6B96277CC6C5}" destId="{B46F214D-6A49-4ACF-999E-70767AC9F71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5A8CEA1-84A4-4659-A3E6-FE986957F70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878083B2-ED38-4C5A-8F32-2597A11686EC}">
      <dgm:prSet custT="1"/>
      <dgm:spPr>
        <a:solidFill>
          <a:schemeClr val="accent1">
            <a:lumMod val="40000"/>
            <a:lumOff val="60000"/>
          </a:schemeClr>
        </a:solidFill>
      </dgm:spPr>
      <dgm:t>
        <a:bodyPr/>
        <a:lstStyle/>
        <a:p>
          <a:pPr algn="ctr" rtl="0"/>
          <a:r>
            <a:rPr lang="ro-RO"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Recomandări Consiliului Raional pentru Participare</a:t>
          </a:r>
          <a:endParaRPr lang="en-US"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7E3E1AB-D670-4C23-AD0A-52DAEAF0ED51}" type="parTrans" cxnId="{E774B1BC-004F-43C5-A898-1B9939DE0567}">
      <dgm:prSet/>
      <dgm:spPr/>
      <dgm:t>
        <a:bodyPr/>
        <a:lstStyle/>
        <a:p>
          <a:endParaRPr lang="ru-RU"/>
        </a:p>
      </dgm:t>
    </dgm:pt>
    <dgm:pt modelId="{97E8CAE3-9953-433C-829A-3120BDA108D0}" type="sibTrans" cxnId="{E774B1BC-004F-43C5-A898-1B9939DE0567}">
      <dgm:prSet/>
      <dgm:spPr/>
      <dgm:t>
        <a:bodyPr/>
        <a:lstStyle/>
        <a:p>
          <a:endParaRPr lang="ru-RU"/>
        </a:p>
      </dgm:t>
    </dgm:pt>
    <dgm:pt modelId="{1C06938C-B807-4B10-A14C-381246B9E9F8}" type="pres">
      <dgm:prSet presAssocID="{C5A8CEA1-84A4-4659-A3E6-FE986957F707}" presName="linear" presStyleCnt="0">
        <dgm:presLayoutVars>
          <dgm:animLvl val="lvl"/>
          <dgm:resizeHandles val="exact"/>
        </dgm:presLayoutVars>
      </dgm:prSet>
      <dgm:spPr/>
      <dgm:t>
        <a:bodyPr/>
        <a:lstStyle/>
        <a:p>
          <a:endParaRPr lang="ru-RU"/>
        </a:p>
      </dgm:t>
    </dgm:pt>
    <dgm:pt modelId="{0B964997-8E42-4BB4-B185-33BBA0E04B96}" type="pres">
      <dgm:prSet presAssocID="{878083B2-ED38-4C5A-8F32-2597A11686EC}" presName="parentText" presStyleLbl="node1" presStyleIdx="0" presStyleCnt="1" custScaleY="458459" custLinFactNeighborX="29524" custLinFactNeighborY="224">
        <dgm:presLayoutVars>
          <dgm:chMax val="0"/>
          <dgm:bulletEnabled val="1"/>
        </dgm:presLayoutVars>
      </dgm:prSet>
      <dgm:spPr/>
      <dgm:t>
        <a:bodyPr/>
        <a:lstStyle/>
        <a:p>
          <a:endParaRPr lang="ru-RU"/>
        </a:p>
      </dgm:t>
    </dgm:pt>
  </dgm:ptLst>
  <dgm:cxnLst>
    <dgm:cxn modelId="{1912B060-15CC-40B0-8958-C5D63FEB2C9C}" type="presOf" srcId="{C5A8CEA1-84A4-4659-A3E6-FE986957F707}" destId="{1C06938C-B807-4B10-A14C-381246B9E9F8}" srcOrd="0" destOrd="0" presId="urn:microsoft.com/office/officeart/2005/8/layout/vList2"/>
    <dgm:cxn modelId="{E774B1BC-004F-43C5-A898-1B9939DE0567}" srcId="{C5A8CEA1-84A4-4659-A3E6-FE986957F707}" destId="{878083B2-ED38-4C5A-8F32-2597A11686EC}" srcOrd="0" destOrd="0" parTransId="{57E3E1AB-D670-4C23-AD0A-52DAEAF0ED51}" sibTransId="{97E8CAE3-9953-433C-829A-3120BDA108D0}"/>
    <dgm:cxn modelId="{728D8F25-FBE5-40D2-9727-97DD09BCB7A1}" type="presOf" srcId="{878083B2-ED38-4C5A-8F32-2597A11686EC}" destId="{0B964997-8E42-4BB4-B185-33BBA0E04B96}" srcOrd="0" destOrd="0" presId="urn:microsoft.com/office/officeart/2005/8/layout/vList2"/>
    <dgm:cxn modelId="{79A5C463-0EB1-4067-90BF-6C78B9E9DB82}" type="presParOf" srcId="{1C06938C-B807-4B10-A14C-381246B9E9F8}" destId="{0B964997-8E42-4BB4-B185-33BBA0E04B96}" srcOrd="0"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3CA780-F274-4870-90FE-F1D201187C78}">
      <dsp:nvSpPr>
        <dsp:cNvPr id="0" name=""/>
        <dsp:cNvSpPr/>
      </dsp:nvSpPr>
      <dsp:spPr>
        <a:xfrm>
          <a:off x="0" y="171379"/>
          <a:ext cx="7632848" cy="105275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100000"/>
            </a:lnSpc>
            <a:spcBef>
              <a:spcPct val="0"/>
            </a:spcBef>
            <a:spcAft>
              <a:spcPct val="35000"/>
            </a:spcAft>
          </a:pPr>
          <a:r>
            <a:rPr lang="ro-MO" sz="2000" b="1" i="0" kern="1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Comunicarea APL cu părțile interesate în procesul decizional</a:t>
          </a:r>
          <a:endParaRPr lang="ru-RU" sz="2000" b="1" i="0"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51391" y="222770"/>
        <a:ext cx="7530066" cy="9499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6F214D-6A49-4ACF-999E-70767AC9F71E}">
      <dsp:nvSpPr>
        <dsp:cNvPr id="0" name=""/>
        <dsp:cNvSpPr/>
      </dsp:nvSpPr>
      <dsp:spPr>
        <a:xfrm>
          <a:off x="0" y="0"/>
          <a:ext cx="4072536" cy="1281831"/>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o-RO" sz="2400" b="1" kern="1200" dirty="0" smtClean="0">
              <a:solidFill>
                <a:schemeClr val="tx1"/>
              </a:solidFill>
              <a:effectLst/>
              <a:latin typeface="Times New Roman" panose="02020603050405020304" pitchFamily="18" charset="0"/>
              <a:cs typeface="Times New Roman" panose="02020603050405020304" pitchFamily="18" charset="0"/>
            </a:rPr>
            <a:t>2.organizarea audierilor publice </a:t>
          </a:r>
          <a:endParaRPr lang="ru-RU" sz="2400" b="1" kern="1200" dirty="0">
            <a:solidFill>
              <a:schemeClr val="tx1"/>
            </a:solidFill>
            <a:effectLst/>
            <a:latin typeface="Times New Roman" panose="02020603050405020304" pitchFamily="18" charset="0"/>
            <a:cs typeface="Times New Roman" panose="02020603050405020304" pitchFamily="18" charset="0"/>
          </a:endParaRPr>
        </a:p>
      </dsp:txBody>
      <dsp:txXfrm>
        <a:off x="62574" y="62574"/>
        <a:ext cx="3947388" cy="11566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964997-8E42-4BB4-B185-33BBA0E04B96}">
      <dsp:nvSpPr>
        <dsp:cNvPr id="0" name=""/>
        <dsp:cNvSpPr/>
      </dsp:nvSpPr>
      <dsp:spPr>
        <a:xfrm>
          <a:off x="0" y="1124"/>
          <a:ext cx="7560840" cy="1151002"/>
        </a:xfrm>
        <a:prstGeom prst="round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o-RO" sz="2400" b="1" kern="1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Recomandări Consiliului Raional pentru Participare</a:t>
          </a:r>
          <a:endParaRPr lang="en-US" sz="2400" b="1"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56187" y="57311"/>
        <a:ext cx="7448466" cy="103862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DB450EE-742C-4850-8132-2D8A11BD4BBE}" type="datetimeFigureOut">
              <a:rPr lang="ru-RU"/>
              <a:pPr>
                <a:defRPr/>
              </a:pPr>
              <a:t>10.12.2024</a:t>
            </a:fld>
            <a:endParaRPr lang="ru-RU" dirty="0"/>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ru-RU" noProof="0" dirty="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7A4F9E2-C3D7-46A3-997F-C13ED9415B5A}" type="slidenum">
              <a:rPr lang="ru-RU"/>
              <a:pPr>
                <a:defRPr/>
              </a:pPr>
              <a:t>‹#›</a:t>
            </a:fld>
            <a:endParaRPr lang="ru-RU" dirty="0"/>
          </a:p>
        </p:txBody>
      </p:sp>
    </p:spTree>
    <p:extLst>
      <p:ext uri="{BB962C8B-B14F-4D97-AF65-F5344CB8AC3E}">
        <p14:creationId xmlns:p14="http://schemas.microsoft.com/office/powerpoint/2010/main" val="34908615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u diapozitiv">
    <p:spTree>
      <p:nvGrpSpPr>
        <p:cNvPr id="1" name=""/>
        <p:cNvGrpSpPr/>
        <p:nvPr/>
      </p:nvGrpSpPr>
      <p:grpSpPr>
        <a:xfrm>
          <a:off x="0" y="0"/>
          <a:ext cx="0" cy="0"/>
          <a:chOff x="0" y="0"/>
          <a:chExt cx="0" cy="0"/>
        </a:xfrm>
      </p:grpSpPr>
      <p:sp>
        <p:nvSpPr>
          <p:cNvPr id="2" name="Titlu 1"/>
          <p:cNvSpPr>
            <a:spLocks noGrp="1"/>
          </p:cNvSpPr>
          <p:nvPr>
            <p:ph type="ctrTitle"/>
          </p:nvPr>
        </p:nvSpPr>
        <p:spPr>
          <a:xfrm>
            <a:off x="1143000" y="1122363"/>
            <a:ext cx="6858000" cy="2387600"/>
          </a:xfrm>
        </p:spPr>
        <p:txBody>
          <a:bodyPr anchor="b"/>
          <a:lstStyle>
            <a:lvl1pPr algn="ctr">
              <a:defRPr sz="4500"/>
            </a:lvl1pPr>
          </a:lstStyle>
          <a:p>
            <a:r>
              <a:rPr lang="ro-RO" smtClean="0"/>
              <a:t>Clic pentru editare stil titlu</a:t>
            </a:r>
            <a:endParaRPr lang="en-US"/>
          </a:p>
        </p:txBody>
      </p:sp>
      <p:sp>
        <p:nvSpPr>
          <p:cNvPr id="3" name="Subtitlu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o-RO" smtClean="0"/>
              <a:t>Faceți clic pentru a edita stilul de subtitlu coordonator</a:t>
            </a:r>
            <a:endParaRPr lang="en-US"/>
          </a:p>
        </p:txBody>
      </p:sp>
      <p:sp>
        <p:nvSpPr>
          <p:cNvPr id="4" name="Substituent dată 3"/>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11"/>
          </p:nvPr>
        </p:nvSpPr>
        <p:spPr/>
        <p:txBody>
          <a:bodyPr/>
          <a:lstStyle/>
          <a:p>
            <a:pPr>
              <a:defRPr/>
            </a:pPr>
            <a:endParaRPr lang="ru-RU"/>
          </a:p>
        </p:txBody>
      </p:sp>
      <p:sp>
        <p:nvSpPr>
          <p:cNvPr id="6" name="Substituent număr diapozitiv 5"/>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2268979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Clic pentru editare stil titlu</a:t>
            </a:r>
            <a:endParaRPr lang="en-US"/>
          </a:p>
        </p:txBody>
      </p:sp>
      <p:sp>
        <p:nvSpPr>
          <p:cNvPr id="3" name="Substituent text vertical 2"/>
          <p:cNvSpPr>
            <a:spLocks noGrp="1"/>
          </p:cNvSpPr>
          <p:nvPr>
            <p:ph type="body" orient="vert" idx="1"/>
          </p:nvPr>
        </p:nvSpPr>
        <p:spPr/>
        <p:txBody>
          <a:bodyPr vert="eaVert"/>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11"/>
          </p:nvPr>
        </p:nvSpPr>
        <p:spPr/>
        <p:txBody>
          <a:bodyPr/>
          <a:lstStyle/>
          <a:p>
            <a:pPr>
              <a:defRPr/>
            </a:pPr>
            <a:endParaRPr lang="ru-RU"/>
          </a:p>
        </p:txBody>
      </p:sp>
      <p:sp>
        <p:nvSpPr>
          <p:cNvPr id="6" name="Substituent număr diapozitiv 5"/>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806133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543675" y="365125"/>
            <a:ext cx="1971675" cy="5811838"/>
          </a:xfrm>
        </p:spPr>
        <p:txBody>
          <a:bodyPr vert="eaVert"/>
          <a:lstStyle/>
          <a:p>
            <a:r>
              <a:rPr lang="ro-RO" smtClean="0"/>
              <a:t>Clic pentru editare stil titlu</a:t>
            </a:r>
            <a:endParaRPr lang="en-US"/>
          </a:p>
        </p:txBody>
      </p:sp>
      <p:sp>
        <p:nvSpPr>
          <p:cNvPr id="3" name="Substituent text vertical 2"/>
          <p:cNvSpPr>
            <a:spLocks noGrp="1"/>
          </p:cNvSpPr>
          <p:nvPr>
            <p:ph type="body" orient="vert" idx="1"/>
          </p:nvPr>
        </p:nvSpPr>
        <p:spPr>
          <a:xfrm>
            <a:off x="628650" y="365125"/>
            <a:ext cx="5800725" cy="5811838"/>
          </a:xfrm>
        </p:spPr>
        <p:txBody>
          <a:bodyPr vert="eaVert"/>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11"/>
          </p:nvPr>
        </p:nvSpPr>
        <p:spPr/>
        <p:txBody>
          <a:bodyPr/>
          <a:lstStyle/>
          <a:p>
            <a:pPr>
              <a:defRPr/>
            </a:pPr>
            <a:endParaRPr lang="ru-RU"/>
          </a:p>
        </p:txBody>
      </p:sp>
      <p:sp>
        <p:nvSpPr>
          <p:cNvPr id="6" name="Substituent număr diapozitiv 5"/>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1994840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Clic pentru editare stil titlu</a:t>
            </a:r>
            <a:endParaRPr lang="en-US"/>
          </a:p>
        </p:txBody>
      </p:sp>
      <p:sp>
        <p:nvSpPr>
          <p:cNvPr id="3" name="Substituent conținut 2"/>
          <p:cNvSpPr>
            <a:spLocks noGrp="1"/>
          </p:cNvSpPr>
          <p:nvPr>
            <p:ph idx="1"/>
          </p:nvPr>
        </p:nvSpPr>
        <p:spPr/>
        <p:txBody>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11"/>
          </p:nvPr>
        </p:nvSpPr>
        <p:spPr/>
        <p:txBody>
          <a:bodyPr/>
          <a:lstStyle/>
          <a:p>
            <a:pPr>
              <a:defRPr/>
            </a:pPr>
            <a:endParaRPr lang="ru-RU"/>
          </a:p>
        </p:txBody>
      </p:sp>
      <p:sp>
        <p:nvSpPr>
          <p:cNvPr id="6" name="Substituent număr diapozitiv 5"/>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270600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623888" y="1709739"/>
            <a:ext cx="7886700" cy="2852737"/>
          </a:xfrm>
        </p:spPr>
        <p:txBody>
          <a:bodyPr anchor="b"/>
          <a:lstStyle>
            <a:lvl1pPr>
              <a:defRPr sz="4500"/>
            </a:lvl1pPr>
          </a:lstStyle>
          <a:p>
            <a:r>
              <a:rPr lang="ro-RO" smtClean="0"/>
              <a:t>Clic pentru editare stil titlu</a:t>
            </a:r>
            <a:endParaRPr lang="en-US"/>
          </a:p>
        </p:txBody>
      </p:sp>
      <p:sp>
        <p:nvSpPr>
          <p:cNvPr id="3" name="Substituent tex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o-RO" smtClean="0"/>
              <a:t>Editați stilurile de text coordonator</a:t>
            </a:r>
          </a:p>
        </p:txBody>
      </p:sp>
      <p:sp>
        <p:nvSpPr>
          <p:cNvPr id="4" name="Substituent dată 3"/>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11"/>
          </p:nvPr>
        </p:nvSpPr>
        <p:spPr/>
        <p:txBody>
          <a:bodyPr/>
          <a:lstStyle/>
          <a:p>
            <a:pPr>
              <a:defRPr/>
            </a:pPr>
            <a:endParaRPr lang="ru-RU"/>
          </a:p>
        </p:txBody>
      </p:sp>
      <p:sp>
        <p:nvSpPr>
          <p:cNvPr id="6" name="Substituent număr diapozitiv 5"/>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383810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Clic pentru editare stil titlu</a:t>
            </a:r>
            <a:endParaRPr lang="en-US"/>
          </a:p>
        </p:txBody>
      </p:sp>
      <p:sp>
        <p:nvSpPr>
          <p:cNvPr id="3" name="Substituent conținut 2"/>
          <p:cNvSpPr>
            <a:spLocks noGrp="1"/>
          </p:cNvSpPr>
          <p:nvPr>
            <p:ph sz="half" idx="1"/>
          </p:nvPr>
        </p:nvSpPr>
        <p:spPr>
          <a:xfrm>
            <a:off x="628650" y="1825625"/>
            <a:ext cx="3886200" cy="4351338"/>
          </a:xfrm>
        </p:spPr>
        <p:txBody>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conținut 3"/>
          <p:cNvSpPr>
            <a:spLocks noGrp="1"/>
          </p:cNvSpPr>
          <p:nvPr>
            <p:ph sz="half" idx="2"/>
          </p:nvPr>
        </p:nvSpPr>
        <p:spPr>
          <a:xfrm>
            <a:off x="4629150" y="1825625"/>
            <a:ext cx="3886200" cy="4351338"/>
          </a:xfrm>
        </p:spPr>
        <p:txBody>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Substituent dată 4"/>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6" name="Substituent subsol 5"/>
          <p:cNvSpPr>
            <a:spLocks noGrp="1"/>
          </p:cNvSpPr>
          <p:nvPr>
            <p:ph type="ftr" sz="quarter" idx="11"/>
          </p:nvPr>
        </p:nvSpPr>
        <p:spPr/>
        <p:txBody>
          <a:bodyPr/>
          <a:lstStyle/>
          <a:p>
            <a:pPr>
              <a:defRPr/>
            </a:pPr>
            <a:endParaRPr lang="ru-RU"/>
          </a:p>
        </p:txBody>
      </p:sp>
      <p:sp>
        <p:nvSpPr>
          <p:cNvPr id="7" name="Substituent număr diapozitiv 6"/>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203440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a:xfrm>
            <a:off x="629841" y="365126"/>
            <a:ext cx="7886700" cy="1325563"/>
          </a:xfrm>
        </p:spPr>
        <p:txBody>
          <a:bodyPr/>
          <a:lstStyle/>
          <a:p>
            <a:r>
              <a:rPr lang="ro-RO" smtClean="0"/>
              <a:t>Clic pentru editare stil titlu</a:t>
            </a:r>
            <a:endParaRPr lang="en-US"/>
          </a:p>
        </p:txBody>
      </p:sp>
      <p:sp>
        <p:nvSpPr>
          <p:cNvPr id="3" name="Substituent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smtClean="0"/>
              <a:t>Editați stilurile de text coordonator</a:t>
            </a:r>
          </a:p>
        </p:txBody>
      </p:sp>
      <p:sp>
        <p:nvSpPr>
          <p:cNvPr id="4" name="Substituent conținut 3"/>
          <p:cNvSpPr>
            <a:spLocks noGrp="1"/>
          </p:cNvSpPr>
          <p:nvPr>
            <p:ph sz="half" idx="2"/>
          </p:nvPr>
        </p:nvSpPr>
        <p:spPr>
          <a:xfrm>
            <a:off x="629842" y="2505075"/>
            <a:ext cx="3868340" cy="3684588"/>
          </a:xfrm>
        </p:spPr>
        <p:txBody>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Substituent tex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o-RO" smtClean="0"/>
              <a:t>Editați stilurile de text coordonator</a:t>
            </a:r>
          </a:p>
        </p:txBody>
      </p:sp>
      <p:sp>
        <p:nvSpPr>
          <p:cNvPr id="6" name="Substituent conținut 5"/>
          <p:cNvSpPr>
            <a:spLocks noGrp="1"/>
          </p:cNvSpPr>
          <p:nvPr>
            <p:ph sz="quarter" idx="4"/>
          </p:nvPr>
        </p:nvSpPr>
        <p:spPr>
          <a:xfrm>
            <a:off x="4629150" y="2505075"/>
            <a:ext cx="3887391" cy="3684588"/>
          </a:xfrm>
        </p:spPr>
        <p:txBody>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7" name="Substituent dată 6"/>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8" name="Substituent subsol 7"/>
          <p:cNvSpPr>
            <a:spLocks noGrp="1"/>
          </p:cNvSpPr>
          <p:nvPr>
            <p:ph type="ftr" sz="quarter" idx="11"/>
          </p:nvPr>
        </p:nvSpPr>
        <p:spPr/>
        <p:txBody>
          <a:bodyPr/>
          <a:lstStyle/>
          <a:p>
            <a:pPr>
              <a:defRPr/>
            </a:pPr>
            <a:endParaRPr lang="ru-RU"/>
          </a:p>
        </p:txBody>
      </p:sp>
      <p:sp>
        <p:nvSpPr>
          <p:cNvPr id="9" name="Substituent număr diapozitiv 8"/>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712576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Clic pentru editare stil titlu</a:t>
            </a:r>
            <a:endParaRPr lang="en-US"/>
          </a:p>
        </p:txBody>
      </p:sp>
      <p:sp>
        <p:nvSpPr>
          <p:cNvPr id="3" name="Substituent dată 2"/>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4" name="Substituent subsol 3"/>
          <p:cNvSpPr>
            <a:spLocks noGrp="1"/>
          </p:cNvSpPr>
          <p:nvPr>
            <p:ph type="ftr" sz="quarter" idx="11"/>
          </p:nvPr>
        </p:nvSpPr>
        <p:spPr/>
        <p:txBody>
          <a:bodyPr/>
          <a:lstStyle/>
          <a:p>
            <a:pPr>
              <a:defRPr/>
            </a:pPr>
            <a:endParaRPr lang="ru-RU"/>
          </a:p>
        </p:txBody>
      </p:sp>
      <p:sp>
        <p:nvSpPr>
          <p:cNvPr id="5" name="Substituent număr diapozitiv 4"/>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97584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3" name="Substituent subsol 2"/>
          <p:cNvSpPr>
            <a:spLocks noGrp="1"/>
          </p:cNvSpPr>
          <p:nvPr>
            <p:ph type="ftr" sz="quarter" idx="11"/>
          </p:nvPr>
        </p:nvSpPr>
        <p:spPr/>
        <p:txBody>
          <a:bodyPr/>
          <a:lstStyle/>
          <a:p>
            <a:pPr>
              <a:defRPr/>
            </a:pPr>
            <a:endParaRPr lang="ru-RU"/>
          </a:p>
        </p:txBody>
      </p:sp>
      <p:sp>
        <p:nvSpPr>
          <p:cNvPr id="4" name="Substituent număr diapozitiv 3"/>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186090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629841" y="457200"/>
            <a:ext cx="2949178" cy="1600200"/>
          </a:xfrm>
        </p:spPr>
        <p:txBody>
          <a:bodyPr anchor="b"/>
          <a:lstStyle>
            <a:lvl1pPr>
              <a:defRPr sz="2400"/>
            </a:lvl1pPr>
          </a:lstStyle>
          <a:p>
            <a:r>
              <a:rPr lang="ro-RO" smtClean="0"/>
              <a:t>Clic pentru editare stil titlu</a:t>
            </a:r>
            <a:endParaRPr lang="en-US"/>
          </a:p>
        </p:txBody>
      </p:sp>
      <p:sp>
        <p:nvSpPr>
          <p:cNvPr id="3" name="Substituent conținut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smtClean="0"/>
              <a:t>Editați stilurile de text coordonator</a:t>
            </a:r>
          </a:p>
        </p:txBody>
      </p:sp>
      <p:sp>
        <p:nvSpPr>
          <p:cNvPr id="5" name="Substituent dată 4"/>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6" name="Substituent subsol 5"/>
          <p:cNvSpPr>
            <a:spLocks noGrp="1"/>
          </p:cNvSpPr>
          <p:nvPr>
            <p:ph type="ftr" sz="quarter" idx="11"/>
          </p:nvPr>
        </p:nvSpPr>
        <p:spPr/>
        <p:txBody>
          <a:bodyPr/>
          <a:lstStyle/>
          <a:p>
            <a:pPr>
              <a:defRPr/>
            </a:pPr>
            <a:endParaRPr lang="ru-RU"/>
          </a:p>
        </p:txBody>
      </p:sp>
      <p:sp>
        <p:nvSpPr>
          <p:cNvPr id="7" name="Substituent număr diapozitiv 6"/>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45346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629841" y="457200"/>
            <a:ext cx="2949178" cy="1600200"/>
          </a:xfrm>
        </p:spPr>
        <p:txBody>
          <a:bodyPr anchor="b"/>
          <a:lstStyle>
            <a:lvl1pPr>
              <a:defRPr sz="2400"/>
            </a:lvl1pPr>
          </a:lstStyle>
          <a:p>
            <a:r>
              <a:rPr lang="ro-RO" smtClean="0"/>
              <a:t>Clic pentru editare stil titlu</a:t>
            </a:r>
            <a:endParaRPr lang="en-US"/>
          </a:p>
        </p:txBody>
      </p:sp>
      <p:sp>
        <p:nvSpPr>
          <p:cNvPr id="3" name="Substituent imagin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Substituent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o-RO" smtClean="0"/>
              <a:t>Editați stilurile de text coordonator</a:t>
            </a:r>
          </a:p>
        </p:txBody>
      </p:sp>
      <p:sp>
        <p:nvSpPr>
          <p:cNvPr id="5" name="Substituent dată 4"/>
          <p:cNvSpPr>
            <a:spLocks noGrp="1"/>
          </p:cNvSpPr>
          <p:nvPr>
            <p:ph type="dt" sz="half" idx="10"/>
          </p:nvPr>
        </p:nvSpPr>
        <p:spPr/>
        <p:txBody>
          <a:bodyPr/>
          <a:lstStyle/>
          <a:p>
            <a:pPr>
              <a:defRPr/>
            </a:pPr>
            <a:fld id="{CEE698CF-05F6-40CA-9C47-1DC2DE5837B5}" type="datetimeFigureOut">
              <a:rPr lang="ru-RU" smtClean="0"/>
              <a:pPr>
                <a:defRPr/>
              </a:pPr>
              <a:t>10.12.2024</a:t>
            </a:fld>
            <a:endParaRPr lang="ru-RU" dirty="0"/>
          </a:p>
        </p:txBody>
      </p:sp>
      <p:sp>
        <p:nvSpPr>
          <p:cNvPr id="6" name="Substituent subsol 5"/>
          <p:cNvSpPr>
            <a:spLocks noGrp="1"/>
          </p:cNvSpPr>
          <p:nvPr>
            <p:ph type="ftr" sz="quarter" idx="11"/>
          </p:nvPr>
        </p:nvSpPr>
        <p:spPr/>
        <p:txBody>
          <a:bodyPr/>
          <a:lstStyle/>
          <a:p>
            <a:pPr>
              <a:defRPr/>
            </a:pPr>
            <a:endParaRPr lang="ru-RU"/>
          </a:p>
        </p:txBody>
      </p:sp>
      <p:sp>
        <p:nvSpPr>
          <p:cNvPr id="7" name="Substituent număr diapozitiv 6"/>
          <p:cNvSpPr>
            <a:spLocks noGrp="1"/>
          </p:cNvSpPr>
          <p:nvPr>
            <p:ph type="sldNum" sz="quarter" idx="12"/>
          </p:nvPr>
        </p:nvSpPr>
        <p:spPr/>
        <p:txBody>
          <a:body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2072152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o-RO" smtClean="0"/>
              <a:t>Clic pentru editare stil titlu</a:t>
            </a:r>
            <a:endParaRPr lang="en-US"/>
          </a:p>
        </p:txBody>
      </p:sp>
      <p:sp>
        <p:nvSpPr>
          <p:cNvPr id="3" name="Substituent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o-RO" smtClean="0"/>
              <a:t>Editați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CEE698CF-05F6-40CA-9C47-1DC2DE5837B5}" type="datetimeFigureOut">
              <a:rPr lang="ru-RU" smtClean="0"/>
              <a:pPr>
                <a:defRPr/>
              </a:pPr>
              <a:t>10.12.2024</a:t>
            </a:fld>
            <a:endParaRPr lang="ru-RU" dirty="0"/>
          </a:p>
        </p:txBody>
      </p:sp>
      <p:sp>
        <p:nvSpPr>
          <p:cNvPr id="5" name="Substituent subsol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p>
        </p:txBody>
      </p:sp>
      <p:sp>
        <p:nvSpPr>
          <p:cNvPr id="6" name="Substituent număr diapozitiv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0B59AC7-BB79-49B3-8188-370330713649}" type="slidenum">
              <a:rPr lang="ru-RU" smtClean="0"/>
              <a:pPr>
                <a:defRPr/>
              </a:pPr>
              <a:t>‹#›</a:t>
            </a:fld>
            <a:endParaRPr lang="ru-RU" dirty="0"/>
          </a:p>
        </p:txBody>
      </p:sp>
    </p:spTree>
    <p:extLst>
      <p:ext uri="{BB962C8B-B14F-4D97-AF65-F5344CB8AC3E}">
        <p14:creationId xmlns:p14="http://schemas.microsoft.com/office/powerpoint/2010/main" val="594164941"/>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4.emf"/><Relationship Id="rId4" Type="http://schemas.openxmlformats.org/officeDocument/2006/relationships/diagramQuickStyle" Target="../diagrams/quickStyle1.xml"/><Relationship Id="rId9"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osad_cm@yahoo.com" TargetMode="External"/><Relationship Id="rId2" Type="http://schemas.openxmlformats.org/officeDocument/2006/relationships/hyperlink" Target="mailto:crpcauseni@gmail.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acebook.com/CRCauseni" TargetMode="External"/><Relationship Id="rId2" Type="http://schemas.openxmlformats.org/officeDocument/2006/relationships/hyperlink" Target="http://www.causeni.m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facebook.com/CRCauseni" TargetMode="External"/><Relationship Id="rId3" Type="http://schemas.openxmlformats.org/officeDocument/2006/relationships/diagramLayout" Target="../diagrams/layout4.xml"/><Relationship Id="rId7" Type="http://schemas.openxmlformats.org/officeDocument/2006/relationships/hyperlink" Target="http://www.causeni.md/" TargetMode="Externa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10" Type="http://schemas.openxmlformats.org/officeDocument/2006/relationships/hyperlink" Target="http://www.studio-l.md/" TargetMode="External"/><Relationship Id="rId4" Type="http://schemas.openxmlformats.org/officeDocument/2006/relationships/diagramQuickStyle" Target="../diagrams/quickStyle4.xml"/><Relationship Id="rId9" Type="http://schemas.openxmlformats.org/officeDocument/2006/relationships/hyperlink" Target="mailto:crpcauseni@gmail.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457200" y="704088"/>
          <a:ext cx="8229600" cy="938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одержимое 2"/>
          <p:cNvSpPr>
            <a:spLocks noGrp="1"/>
          </p:cNvSpPr>
          <p:nvPr>
            <p:ph idx="1"/>
          </p:nvPr>
        </p:nvSpPr>
        <p:spPr>
          <a:xfrm>
            <a:off x="971600" y="1268760"/>
            <a:ext cx="7065990" cy="3672408"/>
          </a:xfrm>
          <a:effectLst>
            <a:outerShdw blurRad="50800" dist="38100" dir="13500000" algn="br" rotWithShape="0">
              <a:prstClr val="black">
                <a:alpha val="40000"/>
              </a:prstClr>
            </a:outerShdw>
          </a:effectLst>
          <a:scene3d>
            <a:camera prst="orthographicFront"/>
            <a:lightRig rig="threePt" dir="t"/>
          </a:scene3d>
          <a:sp3d>
            <a:bevelT w="114300" prst="artDeco"/>
          </a:sp3d>
        </p:spPr>
        <p:txBody>
          <a:bodyPr/>
          <a:lstStyle/>
          <a:p>
            <a:pPr>
              <a:buNone/>
            </a:pPr>
            <a:endParaRPr lang="ro-MO" sz="1400" dirty="0" smtClean="0"/>
          </a:p>
          <a:p>
            <a:pPr lvl="0" algn="ctr">
              <a:buNone/>
              <a:defRPr/>
            </a:pPr>
            <a:r>
              <a:rPr lang="ro-MO" sz="4800" dirty="0" smtClean="0">
                <a:latin typeface="Century Gothic" pitchFamily="34" charset="0"/>
              </a:rPr>
              <a:t>    </a:t>
            </a:r>
          </a:p>
          <a:p>
            <a:pPr lvl="0" algn="ctr">
              <a:buNone/>
              <a:defRPr/>
            </a:pPr>
            <a:r>
              <a:rPr lang="x-none" sz="4800" b="1" dirty="0" smtClean="0">
                <a:solidFill>
                  <a:srgbClr val="002060"/>
                </a:solidFill>
              </a:rPr>
              <a:t>Transparența </a:t>
            </a:r>
          </a:p>
          <a:p>
            <a:pPr lvl="0" algn="ctr">
              <a:buNone/>
              <a:defRPr/>
            </a:pPr>
            <a:r>
              <a:rPr lang="x-none" sz="4800" b="1" dirty="0" smtClean="0">
                <a:solidFill>
                  <a:srgbClr val="002060"/>
                </a:solidFill>
              </a:rPr>
              <a:t>în procesul decizional</a:t>
            </a:r>
          </a:p>
          <a:p>
            <a:pPr>
              <a:buNone/>
            </a:pPr>
            <a:endParaRPr lang="ru-RU" sz="1400" dirty="0"/>
          </a:p>
        </p:txBody>
      </p:sp>
      <p:sp>
        <p:nvSpPr>
          <p:cNvPr id="5" name="Прямоугольник 4"/>
          <p:cNvSpPr/>
          <p:nvPr/>
        </p:nvSpPr>
        <p:spPr>
          <a:xfrm>
            <a:off x="748084" y="565043"/>
            <a:ext cx="7344816" cy="1569660"/>
          </a:xfrm>
          <a:prstGeom prst="rect">
            <a:avLst/>
          </a:prstGeom>
        </p:spPr>
        <p:txBody>
          <a:bodyPr wrap="square">
            <a:spAutoFit/>
          </a:bodyPr>
          <a:lstStyle/>
          <a:p>
            <a:r>
              <a:rPr lang="ro-MD" sz="3200" b="1" dirty="0" smtClean="0"/>
              <a:t>     </a:t>
            </a:r>
          </a:p>
          <a:p>
            <a:r>
              <a:rPr lang="ro-MD" sz="3200" b="1" dirty="0"/>
              <a:t> </a:t>
            </a:r>
            <a:r>
              <a:rPr lang="ro-MD" sz="3200" b="1" dirty="0" smtClean="0"/>
              <a:t>      </a:t>
            </a:r>
          </a:p>
          <a:p>
            <a:r>
              <a:rPr lang="ro-MD" sz="3200" b="1" dirty="0" smtClean="0"/>
              <a:t>       </a:t>
            </a:r>
            <a:r>
              <a:rPr lang="x-none" sz="3200" b="1" dirty="0" smtClean="0"/>
              <a:t>CRPC </a:t>
            </a:r>
            <a:r>
              <a:rPr lang="x-none" b="1" dirty="0" smtClean="0"/>
              <a:t>Consiliul Raional pentru Participare Căușeni</a:t>
            </a:r>
            <a:endParaRPr lang="ru-RU" dirty="0"/>
          </a:p>
        </p:txBody>
      </p:sp>
      <p:sp>
        <p:nvSpPr>
          <p:cNvPr id="9" name="Прямоугольник 8"/>
          <p:cNvSpPr/>
          <p:nvPr/>
        </p:nvSpPr>
        <p:spPr>
          <a:xfrm>
            <a:off x="4464557" y="4221088"/>
            <a:ext cx="3897638" cy="1034129"/>
          </a:xfrm>
          <a:prstGeom prst="rect">
            <a:avLst/>
          </a:prstGeom>
          <a:ln>
            <a:noFill/>
          </a:ln>
          <a:effectLst>
            <a:innerShdw blurRad="63500" dist="50800" dir="13500000">
              <a:prstClr val="black">
                <a:alpha val="50000"/>
              </a:prstClr>
            </a:inn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marL="274320" lvl="0" indent="-274320" algn="r" fontAlgn="auto">
              <a:spcBef>
                <a:spcPct val="20000"/>
              </a:spcBef>
              <a:spcAft>
                <a:spcPts val="0"/>
              </a:spcAft>
              <a:buClr>
                <a:schemeClr val="accent3"/>
              </a:buClr>
              <a:buSzPct val="95000"/>
              <a:defRPr/>
            </a:pPr>
            <a:endParaRPr lang="ro-RO" b="1" i="1" dirty="0" smtClean="0"/>
          </a:p>
          <a:p>
            <a:pPr marL="274320" lvl="0" indent="-274320" algn="r" fontAlgn="auto">
              <a:spcBef>
                <a:spcPct val="20000"/>
              </a:spcBef>
              <a:spcAft>
                <a:spcPts val="0"/>
              </a:spcAft>
              <a:buClr>
                <a:schemeClr val="accent3"/>
              </a:buClr>
              <a:buSzPct val="95000"/>
              <a:defRPr/>
            </a:pPr>
            <a:r>
              <a:rPr lang="x-none" b="1" i="1" dirty="0" smtClean="0"/>
              <a:t>Tatiana Osadci, </a:t>
            </a:r>
          </a:p>
          <a:p>
            <a:pPr marL="274320" lvl="0" indent="-274320" algn="r" fontAlgn="auto">
              <a:spcBef>
                <a:spcPct val="20000"/>
              </a:spcBef>
              <a:spcAft>
                <a:spcPts val="0"/>
              </a:spcAft>
              <a:buClr>
                <a:schemeClr val="accent3"/>
              </a:buClr>
              <a:buSzPct val="95000"/>
              <a:defRPr/>
            </a:pPr>
            <a:r>
              <a:rPr lang="x-none" dirty="0" smtClean="0"/>
              <a:t>consultant </a:t>
            </a:r>
            <a:r>
              <a:rPr lang="ro-RO" dirty="0" smtClean="0"/>
              <a:t>politici </a:t>
            </a:r>
            <a:r>
              <a:rPr lang="x-none" dirty="0" smtClean="0"/>
              <a:t>local</a:t>
            </a:r>
            <a:r>
              <a:rPr lang="ro-RO" dirty="0" smtClean="0"/>
              <a:t>e și advocacy</a:t>
            </a:r>
            <a:endParaRPr lang="x-none" dirty="0" smtClean="0"/>
          </a:p>
        </p:txBody>
      </p:sp>
      <p:pic>
        <p:nvPicPr>
          <p:cNvPr id="6" name="Рисунок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44555" y="5373216"/>
            <a:ext cx="720080" cy="601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987824" y="5974274"/>
            <a:ext cx="2865336" cy="276999"/>
          </a:xfrm>
          <a:prstGeom prst="rect">
            <a:avLst/>
          </a:prstGeom>
          <a:effectLst>
            <a:outerShdw blurRad="50800" dist="38100" dir="13500000" algn="br" rotWithShape="0">
              <a:prstClr val="black">
                <a:alpha val="40000"/>
              </a:prstClr>
            </a:outerShdw>
          </a:effectLst>
        </p:spPr>
        <p:txBody>
          <a:bodyPr wrap="none">
            <a:spAutoFit/>
          </a:bodyPr>
          <a:lstStyle/>
          <a:p>
            <a:r>
              <a:rPr lang="x-none" sz="1200" b="1" dirty="0" smtClean="0">
                <a:solidFill>
                  <a:schemeClr val="tx2">
                    <a:lumMod val="50000"/>
                  </a:schemeClr>
                </a:solidFill>
              </a:rPr>
              <a:t>AO ”Asociația Psihologilor Tighina” </a:t>
            </a:r>
            <a:endParaRPr lang="ru-RU" sz="1200" dirty="0">
              <a:solidFill>
                <a:schemeClr val="tx2">
                  <a:lumMod val="50000"/>
                </a:schemeClr>
              </a:solidFill>
            </a:endParaRPr>
          </a:p>
        </p:txBody>
      </p:sp>
      <p:pic>
        <p:nvPicPr>
          <p:cNvPr id="11"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51920" y="543745"/>
            <a:ext cx="1697037" cy="85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 descr="EEF-M_logo_color_print use_ro"/>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20960" y="528969"/>
            <a:ext cx="848977" cy="867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ine 1"/>
          <p:cNvPicPr>
            <a:picLocks noChangeAspect="1"/>
          </p:cNvPicPr>
          <p:nvPr/>
        </p:nvPicPr>
        <p:blipFill>
          <a:blip r:embed="rId10"/>
          <a:stretch>
            <a:fillRect/>
          </a:stretch>
        </p:blipFill>
        <p:spPr>
          <a:xfrm>
            <a:off x="1375197" y="548680"/>
            <a:ext cx="743575" cy="931013"/>
          </a:xfrm>
          <a:prstGeom prst="rect">
            <a:avLst/>
          </a:prstGeom>
        </p:spPr>
      </p:pic>
    </p:spTree>
    <p:extLst>
      <p:ext uri="{BB962C8B-B14F-4D97-AF65-F5344CB8AC3E}">
        <p14:creationId xmlns:p14="http://schemas.microsoft.com/office/powerpoint/2010/main" val="987017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lh3.googleusercontent.com/k14yn17CKnAmzKSsupGFI2cYvqKV_lynvov5uXXBsbr99SkWrBRFU4WmP5AhcpOxEJfV=s125"/>
          <p:cNvPicPr>
            <a:picLocks noChangeAspect="1" noChangeArrowheads="1"/>
          </p:cNvPicPr>
          <p:nvPr/>
        </p:nvPicPr>
        <p:blipFill>
          <a:blip r:embed="rId2" cstate="print"/>
          <a:srcRect/>
          <a:stretch>
            <a:fillRect/>
          </a:stretch>
        </p:blipFill>
        <p:spPr bwMode="auto">
          <a:xfrm>
            <a:off x="5436096" y="89279"/>
            <a:ext cx="3065564" cy="1714512"/>
          </a:xfrm>
          <a:prstGeom prst="rect">
            <a:avLst/>
          </a:prstGeom>
          <a:noFill/>
        </p:spPr>
      </p:pic>
      <p:graphicFrame>
        <p:nvGraphicFramePr>
          <p:cNvPr id="10" name="Схема 9"/>
          <p:cNvGraphicFramePr/>
          <p:nvPr>
            <p:extLst>
              <p:ext uri="{D42A27DB-BD31-4B8C-83A1-F6EECF244321}">
                <p14:modId xmlns:p14="http://schemas.microsoft.com/office/powerpoint/2010/main" val="421711655"/>
              </p:ext>
            </p:extLst>
          </p:nvPr>
        </p:nvGraphicFramePr>
        <p:xfrm>
          <a:off x="683568" y="397824"/>
          <a:ext cx="4072536" cy="1374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Dreptunghi rotunjit 10"/>
          <p:cNvSpPr/>
          <p:nvPr/>
        </p:nvSpPr>
        <p:spPr>
          <a:xfrm>
            <a:off x="467544" y="1772816"/>
            <a:ext cx="8269846" cy="4968552"/>
          </a:xfrm>
          <a:prstGeom prst="roundRect">
            <a:avLst>
              <a:gd name="adj" fmla="val 901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ro-RO" sz="1600" b="1" dirty="0" smtClean="0">
              <a:solidFill>
                <a:schemeClr val="tx1"/>
              </a:solidFill>
              <a:effectLst>
                <a:outerShdw blurRad="38100" dist="38100" dir="2700000" algn="tl">
                  <a:srgbClr val="000000">
                    <a:alpha val="43137"/>
                  </a:srgbClr>
                </a:outerShdw>
              </a:effectLst>
            </a:endParaRPr>
          </a:p>
          <a:p>
            <a:pPr marL="285750" lvl="0" indent="-285750" algn="just">
              <a:buFont typeface="Wingdings" panose="05000000000000000000" pitchFamily="2" charset="2"/>
              <a:buChar char="ü"/>
            </a:pPr>
            <a:r>
              <a:rPr lang="ro-RO" b="1" dirty="0" smtClean="0">
                <a:solidFill>
                  <a:schemeClr val="tx1"/>
                </a:solidFill>
                <a:latin typeface="Times New Roman" panose="02020603050405020304" pitchFamily="18" charset="0"/>
                <a:cs typeface="Times New Roman" panose="02020603050405020304" pitchFamily="18" charset="0"/>
              </a:rPr>
              <a:t>Consultarea publică a proiectului de decizie poate fi organizată separat sau cumulativ.</a:t>
            </a:r>
          </a:p>
          <a:p>
            <a:pPr marL="285750" lvl="0" indent="-285750" algn="just">
              <a:buFont typeface="Wingdings" panose="05000000000000000000" pitchFamily="2" charset="2"/>
              <a:buChar char="ü"/>
            </a:pPr>
            <a:r>
              <a:rPr lang="ro-RO" b="1" dirty="0">
                <a:solidFill>
                  <a:schemeClr val="tx1"/>
                </a:solidFill>
                <a:latin typeface="Times New Roman" panose="02020603050405020304" pitchFamily="18" charset="0"/>
                <a:cs typeface="Times New Roman" panose="02020603050405020304" pitchFamily="18" charset="0"/>
              </a:rPr>
              <a:t>În anul 2024, nu au fost organizate audieri publice pentru niciun proiect de </a:t>
            </a:r>
            <a:r>
              <a:rPr lang="ro-RO" b="1" dirty="0" smtClean="0">
                <a:solidFill>
                  <a:schemeClr val="tx1"/>
                </a:solidFill>
                <a:latin typeface="Times New Roman" panose="02020603050405020304" pitchFamily="18" charset="0"/>
                <a:cs typeface="Times New Roman" panose="02020603050405020304" pitchFamily="18" charset="0"/>
              </a:rPr>
              <a:t>decizie separat. </a:t>
            </a:r>
            <a:r>
              <a:rPr lang="ro-RO" b="1" dirty="0">
                <a:solidFill>
                  <a:schemeClr val="tx1"/>
                </a:solidFill>
                <a:latin typeface="Times New Roman" panose="02020603050405020304" pitchFamily="18" charset="0"/>
                <a:cs typeface="Times New Roman" panose="02020603050405020304" pitchFamily="18" charset="0"/>
              </a:rPr>
              <a:t>De asemenea, consilierii nu participă la ședințele de audiere publică</a:t>
            </a:r>
            <a:r>
              <a:rPr lang="ro-RO" b="1" dirty="0" smtClean="0">
                <a:solidFill>
                  <a:schemeClr val="tx1"/>
                </a:solidFill>
                <a:latin typeface="Times New Roman" panose="02020603050405020304" pitchFamily="18" charset="0"/>
                <a:cs typeface="Times New Roman" panose="02020603050405020304" pitchFamily="18" charset="0"/>
              </a:rPr>
              <a:t>.</a:t>
            </a:r>
          </a:p>
          <a:p>
            <a:pPr marL="285750" lvl="0" indent="-285750" algn="just">
              <a:buFont typeface="Wingdings" panose="05000000000000000000" pitchFamily="2" charset="2"/>
              <a:buChar char="ü"/>
            </a:pPr>
            <a:r>
              <a:rPr lang="ro-RO" b="1" dirty="0">
                <a:solidFill>
                  <a:schemeClr val="tx1"/>
                </a:solidFill>
                <a:latin typeface="Times New Roman" panose="02020603050405020304" pitchFamily="18" charset="0"/>
                <a:cs typeface="Times New Roman" panose="02020603050405020304" pitchFamily="18" charset="0"/>
              </a:rPr>
              <a:t>Audierile publice sunt organizate pentru toate proiectele de decizie incluse pe ordinea de zi a unei ședințe a Consiliului raional. În cadrul acestora, secretarul prezintă </a:t>
            </a:r>
            <a:r>
              <a:rPr lang="ro-RO" b="1" dirty="0" smtClean="0">
                <a:solidFill>
                  <a:schemeClr val="tx1"/>
                </a:solidFill>
                <a:latin typeface="Times New Roman" panose="02020603050405020304" pitchFamily="18" charset="0"/>
                <a:cs typeface="Times New Roman" panose="02020603050405020304" pitchFamily="18" charset="0"/>
              </a:rPr>
              <a:t>proiectele, autorii de proiecte nu prezentă </a:t>
            </a:r>
            <a:r>
              <a:rPr lang="ro-RO" b="1" dirty="0">
                <a:solidFill>
                  <a:schemeClr val="tx1"/>
                </a:solidFill>
                <a:latin typeface="Times New Roman" panose="02020603050405020304" pitchFamily="18" charset="0"/>
                <a:cs typeface="Times New Roman" panose="02020603050405020304" pitchFamily="18" charset="0"/>
              </a:rPr>
              <a:t>rapoarte </a:t>
            </a:r>
            <a:r>
              <a:rPr lang="ro-RO" b="1" dirty="0" smtClean="0">
                <a:solidFill>
                  <a:schemeClr val="tx1"/>
                </a:solidFill>
                <a:latin typeface="Times New Roman" panose="02020603050405020304" pitchFamily="18" charset="0"/>
                <a:cs typeface="Times New Roman" panose="02020603050405020304" pitchFamily="18" charset="0"/>
              </a:rPr>
              <a:t>sau informații pe proiect, </a:t>
            </a:r>
            <a:r>
              <a:rPr lang="ro-RO" b="1" dirty="0">
                <a:solidFill>
                  <a:schemeClr val="tx1"/>
                </a:solidFill>
                <a:latin typeface="Times New Roman" panose="02020603050405020304" pitchFamily="18" charset="0"/>
                <a:cs typeface="Times New Roman" panose="02020603050405020304" pitchFamily="18" charset="0"/>
              </a:rPr>
              <a:t>chiar și pentru proiectele de amploare, precum aprobarea regulamentelor, programelor de reparație a drumurilor, programelor anuale pentru tineret etc</a:t>
            </a:r>
            <a:r>
              <a:rPr lang="ro-RO" b="1" dirty="0" smtClean="0">
                <a:solidFill>
                  <a:schemeClr val="tx1"/>
                </a:solidFill>
                <a:latin typeface="Times New Roman" panose="02020603050405020304" pitchFamily="18" charset="0"/>
                <a:cs typeface="Times New Roman" panose="02020603050405020304" pitchFamily="18" charset="0"/>
              </a:rPr>
              <a:t>.</a:t>
            </a:r>
          </a:p>
          <a:p>
            <a:pPr marL="285750" lvl="0" indent="-285750" algn="just">
              <a:buFont typeface="Wingdings" panose="05000000000000000000" pitchFamily="2" charset="2"/>
              <a:buChar char="ü"/>
            </a:pPr>
            <a:r>
              <a:rPr lang="ro-RO" b="1" dirty="0">
                <a:solidFill>
                  <a:schemeClr val="tx1"/>
                </a:solidFill>
                <a:latin typeface="Times New Roman" panose="02020603050405020304" pitchFamily="18" charset="0"/>
                <a:cs typeface="Times New Roman" panose="02020603050405020304" pitchFamily="18" charset="0"/>
              </a:rPr>
              <a:t>În timpul ședinței, Secretarul citește denumirea proiectului și întreabă dacă există întrebări. Dacă nu sunt întrebări</a:t>
            </a:r>
            <a:r>
              <a:rPr lang="ro-RO" b="1" dirty="0" smtClean="0">
                <a:solidFill>
                  <a:schemeClr val="tx1"/>
                </a:solidFill>
                <a:latin typeface="Times New Roman" panose="02020603050405020304" pitchFamily="18" charset="0"/>
                <a:cs typeface="Times New Roman" panose="02020603050405020304" pitchFamily="18" charset="0"/>
              </a:rPr>
              <a:t>, se propune pentru examinare. </a:t>
            </a:r>
            <a:r>
              <a:rPr lang="ro-RO" b="1" dirty="0">
                <a:solidFill>
                  <a:schemeClr val="tx1"/>
                </a:solidFill>
                <a:latin typeface="Times New Roman" panose="02020603050405020304" pitchFamily="18" charset="0"/>
                <a:cs typeface="Times New Roman" panose="02020603050405020304" pitchFamily="18" charset="0"/>
              </a:rPr>
              <a:t>Pentru unele întrebări, răspunde autorul sau o altă persoană responsabilă</a:t>
            </a:r>
            <a:r>
              <a:rPr lang="ro-RO" b="1" dirty="0" smtClean="0">
                <a:solidFill>
                  <a:schemeClr val="tx1"/>
                </a:solidFill>
                <a:latin typeface="Times New Roman" panose="02020603050405020304" pitchFamily="18" charset="0"/>
                <a:cs typeface="Times New Roman" panose="02020603050405020304" pitchFamily="18" charset="0"/>
              </a:rPr>
              <a:t>.</a:t>
            </a:r>
          </a:p>
          <a:p>
            <a:pPr marL="285750" lvl="0" indent="-285750" algn="just">
              <a:buFont typeface="Wingdings" panose="05000000000000000000" pitchFamily="2" charset="2"/>
              <a:buChar char="ü"/>
            </a:pPr>
            <a:r>
              <a:rPr lang="ro-MD" b="1" dirty="0">
                <a:solidFill>
                  <a:schemeClr val="tx1"/>
                </a:solidFill>
                <a:latin typeface="Times New Roman" panose="02020603050405020304" pitchFamily="18" charset="0"/>
                <a:cs typeface="Times New Roman" panose="02020603050405020304" pitchFamily="18" charset="0"/>
              </a:rPr>
              <a:t>Proiectul bugetului raional pentru anul 2025 a fost publicat conform regulamentului, pentru consultări, fiind prezentat de Direcția Finanțe</a:t>
            </a:r>
            <a:r>
              <a:rPr lang="ro-MD" b="1" dirty="0" smtClean="0">
                <a:solidFill>
                  <a:schemeClr val="tx1"/>
                </a:solidFill>
                <a:latin typeface="Times New Roman" panose="02020603050405020304" pitchFamily="18" charset="0"/>
                <a:cs typeface="Times New Roman" panose="02020603050405020304" pitchFamily="18" charset="0"/>
              </a:rPr>
              <a:t>.</a:t>
            </a:r>
            <a:endParaRPr lang="ro-RO" b="1" dirty="0" smtClean="0">
              <a:solidFill>
                <a:schemeClr val="tx1"/>
              </a:solidFill>
              <a:latin typeface="Times New Roman" panose="02020603050405020304" pitchFamily="18" charset="0"/>
              <a:cs typeface="Times New Roman" panose="02020603050405020304" pitchFamily="18" charset="0"/>
            </a:endParaRPr>
          </a:p>
          <a:p>
            <a:pPr lvl="0"/>
            <a:endParaRPr lang="ro-RO" sz="1700" b="1" dirty="0" smtClean="0">
              <a:solidFill>
                <a:schemeClr val="tx1"/>
              </a:solidFill>
              <a:latin typeface="Arial" panose="020B0604020202020204" pitchFamily="34" charset="0"/>
              <a:cs typeface="Arial" panose="020B0604020202020204" pitchFamily="34" charset="0"/>
            </a:endParaRPr>
          </a:p>
          <a:p>
            <a:pPr marL="285750" lvl="0" indent="-285750">
              <a:buFont typeface="Wingdings" panose="05000000000000000000" pitchFamily="2" charset="2"/>
              <a:buChar char="ü"/>
            </a:pPr>
            <a:endParaRPr lang="ro-RO" sz="1600" b="1" dirty="0">
              <a:solidFill>
                <a:schemeClr val="tx1"/>
              </a:solidFill>
            </a:endParaRPr>
          </a:p>
        </p:txBody>
      </p:sp>
    </p:spTree>
    <p:extLst>
      <p:ext uri="{BB962C8B-B14F-4D97-AF65-F5344CB8AC3E}">
        <p14:creationId xmlns:p14="http://schemas.microsoft.com/office/powerpoint/2010/main" val="2396553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reptunghi rotunjit 4"/>
          <p:cNvSpPr/>
          <p:nvPr/>
        </p:nvSpPr>
        <p:spPr>
          <a:xfrm>
            <a:off x="755574" y="692696"/>
            <a:ext cx="7759775" cy="181939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ro-MD"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Cea </a:t>
            </a:r>
            <a:r>
              <a:rPr lang="ro-MD"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mai mare problemă în examinarea proiectelor este termenul scurt dintre data audierilor publice și data ședinței, exemplificat prin doar două cazuri</a:t>
            </a:r>
            <a:r>
              <a:rPr lang="ro-MD"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a:t>
            </a:r>
          </a:p>
          <a:p>
            <a:pPr marL="342900" indent="-342900" algn="just">
              <a:buFont typeface="Wingdings" panose="05000000000000000000" pitchFamily="2" charset="2"/>
              <a:buChar char="Ø"/>
            </a:pPr>
            <a:r>
              <a:rPr lang="ro-MD"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2 </a:t>
            </a:r>
            <a:r>
              <a:rPr lang="ro-MD"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zile: audieri publice 13.11.2024 ora 15.00- ședința Consiliului 15.11.ora 10.00 cu 11 proiecte;</a:t>
            </a:r>
          </a:p>
          <a:p>
            <a:pPr marL="342900" indent="-342900" algn="just">
              <a:buFont typeface="Wingdings" panose="05000000000000000000" pitchFamily="2" charset="2"/>
              <a:buChar char="Ø"/>
            </a:pPr>
            <a:r>
              <a:rPr lang="ro-MD"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2 </a:t>
            </a:r>
            <a:r>
              <a:rPr lang="ro-MD"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zile: audieri 22.10.2024 - ședința 25.10. 2024 cu 46 proiecte</a:t>
            </a:r>
            <a:endParaRPr lang="ro-MD" b="1" dirty="0">
              <a:solidFill>
                <a:schemeClr val="tx1"/>
              </a:solidFill>
              <a:latin typeface="Times New Roman" panose="02020603050405020304" pitchFamily="18" charset="0"/>
              <a:cs typeface="Times New Roman" panose="02020603050405020304" pitchFamily="18" charset="0"/>
            </a:endParaRPr>
          </a:p>
        </p:txBody>
      </p:sp>
      <p:sp>
        <p:nvSpPr>
          <p:cNvPr id="6" name="Substituent conținut 5"/>
          <p:cNvSpPr>
            <a:spLocks noGrp="1"/>
          </p:cNvSpPr>
          <p:nvPr>
            <p:ph idx="1"/>
          </p:nvPr>
        </p:nvSpPr>
        <p:spPr>
          <a:xfrm>
            <a:off x="755575" y="2512096"/>
            <a:ext cx="7729339" cy="235706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285750" lvl="0" indent="-285750" algn="just">
              <a:buFont typeface="Wingdings" panose="05000000000000000000" pitchFamily="2" charset="2"/>
              <a:buChar char="ü"/>
            </a:pPr>
            <a:r>
              <a:rPr lang="ro-RO" sz="1800" b="1" dirty="0" smtClean="0">
                <a:solidFill>
                  <a:schemeClr val="tx1"/>
                </a:solidFill>
                <a:latin typeface="Times New Roman" panose="02020603050405020304" pitchFamily="18" charset="0"/>
                <a:cs typeface="Times New Roman" panose="02020603050405020304" pitchFamily="18" charset="0"/>
              </a:rPr>
              <a:t>În aceste 2-3 zile Consiliul Raional pentru Participare se convoacă, examinează proiectele și propune avize de modificare, completare a unor proiecte de decizie, elaborează avize și le prezintă până la ședință CRC.</a:t>
            </a:r>
          </a:p>
          <a:p>
            <a:pPr marL="285750" lvl="0" indent="-285750" algn="just">
              <a:buFont typeface="Wingdings" panose="05000000000000000000" pitchFamily="2" charset="2"/>
              <a:buChar char="ü"/>
            </a:pPr>
            <a:r>
              <a:rPr lang="en-US" sz="1800" b="1" dirty="0" smtClean="0">
                <a:solidFill>
                  <a:schemeClr val="tx1"/>
                </a:solidFill>
                <a:latin typeface="Times New Roman" panose="02020603050405020304" pitchFamily="18" charset="0"/>
                <a:cs typeface="Times New Roman" panose="02020603050405020304" pitchFamily="18" charset="0"/>
              </a:rPr>
              <a:t>Toate </a:t>
            </a:r>
            <a:r>
              <a:rPr lang="en-US" sz="1800" b="1" dirty="0">
                <a:solidFill>
                  <a:schemeClr val="tx1"/>
                </a:solidFill>
                <a:latin typeface="Times New Roman" panose="02020603050405020304" pitchFamily="18" charset="0"/>
                <a:cs typeface="Times New Roman" panose="02020603050405020304" pitchFamily="18" charset="0"/>
              </a:rPr>
              <a:t>recomandările părţilor interesate parvenite pe parcursul desfăşurării consultării publice a proiectului de decizie </a:t>
            </a:r>
            <a:r>
              <a:rPr lang="ro-RO" sz="1800" b="1" dirty="0" smtClean="0">
                <a:solidFill>
                  <a:schemeClr val="tx1"/>
                </a:solidFill>
                <a:latin typeface="Times New Roman" panose="02020603050405020304" pitchFamily="18" charset="0"/>
                <a:cs typeface="Times New Roman" panose="02020603050405020304" pitchFamily="18" charset="0"/>
              </a:rPr>
              <a:t>trebuie să </a:t>
            </a:r>
            <a:r>
              <a:rPr lang="en-US" sz="1800" b="1" dirty="0" smtClean="0">
                <a:solidFill>
                  <a:schemeClr val="tx1"/>
                </a:solidFill>
                <a:latin typeface="Times New Roman" panose="02020603050405020304" pitchFamily="18" charset="0"/>
                <a:cs typeface="Times New Roman" panose="02020603050405020304" pitchFamily="18" charset="0"/>
              </a:rPr>
              <a:t> fi</a:t>
            </a:r>
            <a:r>
              <a:rPr lang="ro-RO" sz="1800" b="1" dirty="0" smtClean="0">
                <a:solidFill>
                  <a:schemeClr val="tx1"/>
                </a:solidFill>
                <a:latin typeface="Times New Roman" panose="02020603050405020304" pitchFamily="18" charset="0"/>
                <a:cs typeface="Times New Roman" panose="02020603050405020304" pitchFamily="18" charset="0"/>
              </a:rPr>
              <a:t>e</a:t>
            </a:r>
            <a:r>
              <a:rPr lang="en-US" sz="1800" b="1" dirty="0" smtClean="0">
                <a:solidFill>
                  <a:schemeClr val="tx1"/>
                </a:solidFill>
                <a:latin typeface="Times New Roman" panose="02020603050405020304" pitchFamily="18" charset="0"/>
                <a:cs typeface="Times New Roman" panose="02020603050405020304" pitchFamily="18" charset="0"/>
              </a:rPr>
              <a:t> </a:t>
            </a:r>
            <a:r>
              <a:rPr lang="en-US" sz="1800" b="1" dirty="0">
                <a:solidFill>
                  <a:schemeClr val="tx1"/>
                </a:solidFill>
                <a:latin typeface="Times New Roman" panose="02020603050405020304" pitchFamily="18" charset="0"/>
                <a:cs typeface="Times New Roman" panose="02020603050405020304" pitchFamily="18" charset="0"/>
              </a:rPr>
              <a:t>incluse în sinteza </a:t>
            </a:r>
            <a:r>
              <a:rPr lang="en-US" sz="1800" b="1" dirty="0" smtClean="0">
                <a:solidFill>
                  <a:schemeClr val="tx1"/>
                </a:solidFill>
                <a:latin typeface="Times New Roman" panose="02020603050405020304" pitchFamily="18" charset="0"/>
                <a:cs typeface="Times New Roman" panose="02020603050405020304" pitchFamily="18" charset="0"/>
              </a:rPr>
              <a:t>recomandărilor</a:t>
            </a:r>
            <a:r>
              <a:rPr lang="ro-RO" sz="1800" b="1" dirty="0" smtClean="0">
                <a:solidFill>
                  <a:schemeClr val="tx1"/>
                </a:solidFill>
                <a:latin typeface="Times New Roman" panose="02020603050405020304" pitchFamily="18" charset="0"/>
                <a:cs typeface="Times New Roman" panose="02020603050405020304" pitchFamily="18" charset="0"/>
              </a:rPr>
              <a:t> și publicate pentru informare cetățenilor.</a:t>
            </a:r>
            <a:endParaRPr lang="ro-RO" sz="1800" b="1" dirty="0">
              <a:solidFill>
                <a:schemeClr val="tx1"/>
              </a:solidFill>
              <a:latin typeface="Times New Roman" panose="02020603050405020304" pitchFamily="18" charset="0"/>
              <a:cs typeface="Times New Roman" panose="02020603050405020304" pitchFamily="18" charset="0"/>
            </a:endParaRPr>
          </a:p>
        </p:txBody>
      </p:sp>
      <p:sp>
        <p:nvSpPr>
          <p:cNvPr id="7" name="Dreptunghi rotunjit 6"/>
          <p:cNvSpPr/>
          <p:nvPr/>
        </p:nvSpPr>
        <p:spPr>
          <a:xfrm>
            <a:off x="827584" y="4869160"/>
            <a:ext cx="7657330" cy="151216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RO" b="1" dirty="0" smtClean="0">
                <a:solidFill>
                  <a:schemeClr val="tx1"/>
                </a:solidFill>
                <a:latin typeface="Times New Roman" panose="02020603050405020304" pitchFamily="18" charset="0"/>
                <a:cs typeface="Times New Roman" panose="02020603050405020304" pitchFamily="18" charset="0"/>
              </a:rPr>
              <a:t>Cu regret atât pe perioada anului de raport, cât și pe întreaga perioadă a activității Consiliului Raional pentru Participare </a:t>
            </a:r>
            <a:r>
              <a:rPr lang="en-US" b="1" dirty="0">
                <a:solidFill>
                  <a:schemeClr val="tx1"/>
                </a:solidFill>
                <a:latin typeface="Times New Roman" panose="02020603050405020304" pitchFamily="18" charset="0"/>
                <a:cs typeface="Times New Roman" panose="02020603050405020304" pitchFamily="18" charset="0"/>
              </a:rPr>
              <a:t>sinteza recomandărilor</a:t>
            </a:r>
            <a:r>
              <a:rPr lang="ro-RO" b="1" dirty="0" smtClean="0">
                <a:solidFill>
                  <a:schemeClr val="tx1"/>
                </a:solidFill>
                <a:latin typeface="Times New Roman" panose="02020603050405020304" pitchFamily="18" charset="0"/>
                <a:cs typeface="Times New Roman" panose="02020603050405020304" pitchFamily="18" charset="0"/>
              </a:rPr>
              <a:t> prezentate, nu au fost publicate pe pagina web. </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682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652463" y="1466850"/>
            <a:ext cx="8491537" cy="5400675"/>
          </a:xfrm>
        </p:spPr>
        <p:txBody>
          <a:bodyPr>
            <a:noAutofit/>
          </a:bodyPr>
          <a:lstStyle/>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endParaRPr lang="ro-MD"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MD" sz="1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buNone/>
            </a:pPr>
            <a:endParaRPr lang="ro-MD" sz="1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buNone/>
            </a:pPr>
            <a:endParaRPr lang="en-US" sz="1800" dirty="0" smtClean="0">
              <a:latin typeface="Times New Roman" panose="02020603050405020304" pitchFamily="18" charset="0"/>
              <a:cs typeface="Times New Roman" panose="02020603050405020304" pitchFamily="18" charset="0"/>
            </a:endParaRPr>
          </a:p>
          <a:p>
            <a:pPr marL="0" indent="0" algn="just">
              <a:buNone/>
            </a:pPr>
            <a:endParaRPr lang="ro-MO" sz="1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endParaRPr lang="ro-MO" sz="2000" dirty="0" smtClean="0">
              <a:effectLst>
                <a:outerShdw blurRad="38100" dist="38100" dir="2700000" algn="tl">
                  <a:srgbClr val="000000">
                    <a:alpha val="43137"/>
                  </a:srgbClr>
                </a:outerShdw>
              </a:effectLst>
              <a:latin typeface="Century Gothic" panose="020B0502020202020204" pitchFamily="34" charset="0"/>
            </a:endParaRPr>
          </a:p>
          <a:p>
            <a:pPr lvl="0"/>
            <a:endParaRPr lang="ro-MO" sz="2000" dirty="0" smtClean="0">
              <a:effectLst>
                <a:outerShdw blurRad="38100" dist="38100" dir="2700000" algn="tl">
                  <a:srgbClr val="000000">
                    <a:alpha val="43137"/>
                  </a:srgbClr>
                </a:outerShdw>
              </a:effectLst>
              <a:latin typeface="Century Gothic" panose="020B0502020202020204" pitchFamily="34" charset="0"/>
            </a:endParaRPr>
          </a:p>
          <a:p>
            <a:pPr lvl="0"/>
            <a:endParaRPr lang="ru-RU" sz="2000" dirty="0" smtClean="0">
              <a:effectLst>
                <a:outerShdw blurRad="38100" dist="38100" dir="2700000" algn="tl">
                  <a:srgbClr val="000000">
                    <a:alpha val="43137"/>
                  </a:srgbClr>
                </a:outerShdw>
              </a:effectLst>
              <a:latin typeface="Century Gothic" panose="020B0502020202020204" pitchFamily="34" charset="0"/>
            </a:endParaRPr>
          </a:p>
        </p:txBody>
      </p:sp>
      <p:sp>
        <p:nvSpPr>
          <p:cNvPr id="9" name="Dreptunghi rotunjit 8"/>
          <p:cNvSpPr/>
          <p:nvPr/>
        </p:nvSpPr>
        <p:spPr>
          <a:xfrm>
            <a:off x="539552" y="404664"/>
            <a:ext cx="8049480" cy="56166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o-MD" sz="2200" b="1" dirty="0">
                <a:solidFill>
                  <a:schemeClr val="tx1"/>
                </a:solidFill>
                <a:latin typeface="Times New Roman" panose="02020603050405020304" pitchFamily="18" charset="0"/>
                <a:cs typeface="Times New Roman" panose="02020603050405020304" pitchFamily="18" charset="0"/>
              </a:rPr>
              <a:t>În urma audierilor publice din cadrul ședințelor privind examinarea proiectelor de decizie, CRP Căușeni a elaborat și înaintat 35 de intervenții, sub formă de avize și demersuri, care conțin 81 de propuneri și recomandări pentru completarea, modificarea și îmbunătățirea proiectelor de decizie, precum și a procesului decizional. Toate avizele și adresările CRP au fost publicate pe pagina sa de Facebook, accesibilă publicului, iar începând cu august 2024, acestea sunt și plasate pe pagina web a Consiliului raional Căușeni.</a:t>
            </a:r>
            <a:endParaRPr lang="en-US" sz="2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225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reptunghi rotunjit 3"/>
          <p:cNvSpPr/>
          <p:nvPr/>
        </p:nvSpPr>
        <p:spPr>
          <a:xfrm>
            <a:off x="755576" y="332656"/>
            <a:ext cx="7776864" cy="93610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o-RO" sz="2000" b="1" dirty="0" smtClean="0">
                <a:solidFill>
                  <a:schemeClr val="tx1"/>
                </a:solidFill>
                <a:latin typeface="Times New Roman" panose="02020603050405020304" pitchFamily="18" charset="0"/>
                <a:cs typeface="Times New Roman" panose="02020603050405020304" pitchFamily="18" charset="0"/>
              </a:rPr>
              <a:t>3. PROCESUL DE ADOPTARE ( VOTARE ) </a:t>
            </a:r>
          </a:p>
          <a:p>
            <a:pPr lvl="0" algn="ctr"/>
            <a:r>
              <a:rPr lang="ro-RO" sz="2000" b="1" dirty="0" smtClean="0">
                <a:solidFill>
                  <a:schemeClr val="tx1"/>
                </a:solidFill>
                <a:latin typeface="Times New Roman" panose="02020603050405020304" pitchFamily="18" charset="0"/>
                <a:cs typeface="Times New Roman" panose="02020603050405020304" pitchFamily="18" charset="0"/>
              </a:rPr>
              <a:t>A PROIECTELOR DE DECIZIE</a:t>
            </a:r>
            <a:endParaRPr lang="en-US" sz="2000" b="1" dirty="0">
              <a:solidFill>
                <a:schemeClr val="tx1"/>
              </a:solidFill>
              <a:latin typeface="Times New Roman" panose="02020603050405020304" pitchFamily="18" charset="0"/>
              <a:cs typeface="Times New Roman" panose="02020603050405020304" pitchFamily="18" charset="0"/>
            </a:endParaRPr>
          </a:p>
        </p:txBody>
      </p:sp>
      <p:sp>
        <p:nvSpPr>
          <p:cNvPr id="5" name="Dreptunghi rotunjit 4"/>
          <p:cNvSpPr/>
          <p:nvPr/>
        </p:nvSpPr>
        <p:spPr>
          <a:xfrm>
            <a:off x="683569" y="1340768"/>
            <a:ext cx="8136904" cy="302433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o-RO" sz="1700" b="1" dirty="0" smtClean="0">
              <a:solidFill>
                <a:schemeClr val="tx1"/>
              </a:solidFill>
              <a:effectLst>
                <a:outerShdw blurRad="38100" dist="38100" dir="2700000" algn="tl">
                  <a:srgbClr val="000000">
                    <a:alpha val="43137"/>
                  </a:srgbClr>
                </a:outerShdw>
              </a:effectLst>
            </a:endParaRPr>
          </a:p>
          <a:p>
            <a:pPr algn="just"/>
            <a:r>
              <a:rPr lang="ro-RO" b="1" dirty="0">
                <a:solidFill>
                  <a:schemeClr val="tx1"/>
                </a:solidFill>
                <a:latin typeface="Times New Roman" panose="02020603050405020304" pitchFamily="18" charset="0"/>
                <a:cs typeface="Times New Roman" panose="02020603050405020304" pitchFamily="18" charset="0"/>
              </a:rPr>
              <a:t>Consiliul raional Căușeni examinează toate proiectele de decizie în cadrul ședințelor tuturor comisiilor consultative, care sunt convocate cu una sau două ore înainte de ședința Consiliului raional. Aceasta presupune un volum foarte mare de muncă, având în vedere că se discută 40-50 de proiecte. Președinții, secretarii și consilierii membri ai comisiilor nu au suficient timp pentru a examina proiectele într-un mod corespunzător și pentru a întocmi avizele necesare. Ar fi oportun să se repartizeze examinarea acestora pe domenii specifice. De asemenea, reprezentanții comisiilor nu au intervenit cu avize sau propuneri în cadrul ședințelor Consiliului raional pentru niciun proiect.</a:t>
            </a:r>
            <a:endParaRPr lang="en-US" b="1" dirty="0">
              <a:solidFill>
                <a:schemeClr val="tx1"/>
              </a:solidFill>
              <a:effectLst>
                <a:outerShdw blurRad="38100" dist="38100" dir="2700000" algn="tl">
                  <a:srgbClr val="000000">
                    <a:alpha val="43137"/>
                  </a:srgbClr>
                </a:outerShdw>
              </a:effectLst>
            </a:endParaRPr>
          </a:p>
        </p:txBody>
      </p:sp>
      <p:sp>
        <p:nvSpPr>
          <p:cNvPr id="6" name="Dreptunghi rotunjit 5"/>
          <p:cNvSpPr/>
          <p:nvPr/>
        </p:nvSpPr>
        <p:spPr>
          <a:xfrm>
            <a:off x="719415" y="4581128"/>
            <a:ext cx="8136904" cy="187220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ro-RO" b="1" dirty="0" smtClean="0">
                <a:solidFill>
                  <a:schemeClr val="tx1"/>
                </a:solidFill>
                <a:latin typeface="Times New Roman" panose="02020603050405020304" pitchFamily="18" charset="0"/>
                <a:cs typeface="Times New Roman" panose="02020603050405020304" pitchFamily="18" charset="0"/>
              </a:rPr>
              <a:t>CRP Căușeni apreciază </a:t>
            </a:r>
            <a:r>
              <a:rPr lang="ro-RO" b="1" dirty="0">
                <a:solidFill>
                  <a:schemeClr val="tx1"/>
                </a:solidFill>
                <a:latin typeface="Times New Roman" panose="02020603050405020304" pitchFamily="18" charset="0"/>
                <a:cs typeface="Times New Roman" panose="02020603050405020304" pitchFamily="18" charset="0"/>
              </a:rPr>
              <a:t>prezentarea rapoartelor în ședințele Consiliului raional privind proiectele de decizie, cum ar fi: executarea bugetului pentru anul precedent, aprobarea bugetului raional pentru anul 2025, organizarea odihnei de vară pentru elevi și adolescenți, și activitatea în domeniul învățământului. Ședințele Consiliului raional Căușeni sunt transmise live pe pagina de Facebook a CRC.</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0867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reptunghi rotunjit 2"/>
          <p:cNvSpPr/>
          <p:nvPr/>
        </p:nvSpPr>
        <p:spPr>
          <a:xfrm>
            <a:off x="615846" y="620688"/>
            <a:ext cx="7886700" cy="280831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RO" sz="1900" b="1" dirty="0">
                <a:solidFill>
                  <a:schemeClr val="tx1"/>
                </a:solidFill>
                <a:latin typeface="Times New Roman" panose="02020603050405020304" pitchFamily="18" charset="0"/>
                <a:cs typeface="Times New Roman" panose="02020603050405020304" pitchFamily="18" charset="0"/>
              </a:rPr>
              <a:t>O problemă identificată de Consiliul Raional pentru Participare Căușeni încă din primul an de activitate și care a fost constant repetată este accesibilitatea tuturor categoriilor de persoane la instituțiile publice, în special la instituțiile de învățământ</a:t>
            </a:r>
            <a:r>
              <a:rPr lang="ro-RO" sz="1900" b="1" dirty="0" smtClean="0">
                <a:solidFill>
                  <a:schemeClr val="tx1"/>
                </a:solidFill>
                <a:latin typeface="Times New Roman" panose="02020603050405020304" pitchFamily="18" charset="0"/>
                <a:cs typeface="Times New Roman" panose="02020603050405020304" pitchFamily="18" charset="0"/>
              </a:rPr>
              <a:t>.</a:t>
            </a:r>
          </a:p>
          <a:p>
            <a:pPr algn="just"/>
            <a:r>
              <a:rPr lang="ro-RO" sz="1900" b="1" dirty="0">
                <a:solidFill>
                  <a:schemeClr val="tx1"/>
                </a:solidFill>
                <a:latin typeface="Times New Roman" panose="02020603050405020304" pitchFamily="18" charset="0"/>
                <a:cs typeface="Times New Roman" panose="02020603050405020304" pitchFamily="18" charset="0"/>
              </a:rPr>
              <a:t>Conform raportului vicepreședintelui raionului, din cele 29 de instituții de învățământ, 18 dispun de rampe de acces pentru persoanele cu </a:t>
            </a:r>
            <a:r>
              <a:rPr lang="ro-RO" sz="1900" b="1" dirty="0" smtClean="0">
                <a:solidFill>
                  <a:schemeClr val="tx1"/>
                </a:solidFill>
                <a:latin typeface="Times New Roman" panose="02020603050405020304" pitchFamily="18" charset="0"/>
                <a:cs typeface="Times New Roman" panose="02020603050405020304" pitchFamily="18" charset="0"/>
              </a:rPr>
              <a:t>nevoi specială, iar </a:t>
            </a:r>
            <a:r>
              <a:rPr lang="ro-RO" sz="1900" b="1" dirty="0">
                <a:solidFill>
                  <a:schemeClr val="tx1"/>
                </a:solidFill>
                <a:latin typeface="Times New Roman" panose="02020603050405020304" pitchFamily="18" charset="0"/>
                <a:cs typeface="Times New Roman" panose="02020603050405020304" pitchFamily="18" charset="0"/>
              </a:rPr>
              <a:t>pentru încă 11 instituții urmează să fie asigurată accesibilitatea. Considerăm că acesta reprezintă un mic succes, având în vedere situația financiară actuală.</a:t>
            </a:r>
            <a:endParaRPr lang="ro-RO" sz="1900" dirty="0" smtClean="0">
              <a:solidFill>
                <a:schemeClr val="tx1"/>
              </a:solidFill>
              <a:latin typeface="Times New Roman" panose="02020603050405020304" pitchFamily="18" charset="0"/>
              <a:cs typeface="Times New Roman" panose="02020603050405020304" pitchFamily="18" charset="0"/>
            </a:endParaRPr>
          </a:p>
        </p:txBody>
      </p:sp>
      <p:sp>
        <p:nvSpPr>
          <p:cNvPr id="4" name="Dreptunghi rotunjit 3"/>
          <p:cNvSpPr/>
          <p:nvPr/>
        </p:nvSpPr>
        <p:spPr>
          <a:xfrm>
            <a:off x="628650" y="3861048"/>
            <a:ext cx="7886700" cy="199452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MD" sz="1900" b="1" dirty="0">
                <a:solidFill>
                  <a:schemeClr val="tx1"/>
                </a:solidFill>
                <a:latin typeface="Times New Roman" panose="02020603050405020304" pitchFamily="18" charset="0"/>
                <a:cs typeface="Times New Roman" panose="02020603050405020304" pitchFamily="18" charset="0"/>
              </a:rPr>
              <a:t>Din cele 29 de instituții de învățământ, 27 </a:t>
            </a:r>
            <a:r>
              <a:rPr lang="ro-MD" sz="1900" b="1" dirty="0" smtClean="0">
                <a:solidFill>
                  <a:schemeClr val="tx1"/>
                </a:solidFill>
                <a:latin typeface="Times New Roman" panose="02020603050405020304" pitchFamily="18" charset="0"/>
                <a:cs typeface="Times New Roman" panose="02020603050405020304" pitchFamily="18" charset="0"/>
              </a:rPr>
              <a:t>conțin </a:t>
            </a:r>
            <a:r>
              <a:rPr lang="ro-MD" sz="1900" b="1" dirty="0">
                <a:solidFill>
                  <a:schemeClr val="tx1"/>
                </a:solidFill>
                <a:latin typeface="Times New Roman" panose="02020603050405020304" pitchFamily="18" charset="0"/>
                <a:cs typeface="Times New Roman" panose="02020603050405020304" pitchFamily="18" charset="0"/>
              </a:rPr>
              <a:t>blocuri sanitare în interiorul clădirii. S-a promis că până la sfârșitul anului vor fi construite și ultimele 2. În raport nu se specifică însă câte dintre aceste instituții dispun de blocuri sanitare adaptate pentru persoanele cu dizabilități locomotorii.</a:t>
            </a:r>
            <a:endParaRPr lang="en-US" sz="19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910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u 2"/>
          <p:cNvSpPr>
            <a:spLocks noGrp="1"/>
          </p:cNvSpPr>
          <p:nvPr>
            <p:ph type="title"/>
          </p:nvPr>
        </p:nvSpPr>
        <p:spPr>
          <a:xfrm>
            <a:off x="628650" y="188640"/>
            <a:ext cx="7886700" cy="21531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ro-RO" sz="1800" b="1" dirty="0" smtClean="0">
                <a:solidFill>
                  <a:schemeClr val="tx1"/>
                </a:solidFill>
                <a:effectLst>
                  <a:outerShdw blurRad="38100" dist="38100" dir="2700000" algn="tl">
                    <a:srgbClr val="000000">
                      <a:alpha val="43137"/>
                    </a:srgbClr>
                  </a:outerShdw>
                </a:effectLst>
              </a:rPr>
              <a:t/>
            </a:r>
            <a:br>
              <a:rPr lang="ro-RO" sz="1800" b="1" dirty="0" smtClean="0">
                <a:solidFill>
                  <a:schemeClr val="tx1"/>
                </a:solidFill>
                <a:effectLst>
                  <a:outerShdw blurRad="38100" dist="38100" dir="2700000" algn="tl">
                    <a:srgbClr val="000000">
                      <a:alpha val="43137"/>
                    </a:srgbClr>
                  </a:outerShdw>
                </a:effectLst>
              </a:rPr>
            </a:br>
            <a:r>
              <a:rPr lang="ro-RO" sz="1800" b="1" dirty="0" smtClean="0">
                <a:solidFill>
                  <a:schemeClr val="tx1"/>
                </a:solidFill>
                <a:effectLst>
                  <a:outerShdw blurRad="38100" dist="38100" dir="2700000" algn="tl">
                    <a:srgbClr val="000000">
                      <a:alpha val="43137"/>
                    </a:srgbClr>
                  </a:outerShdw>
                </a:effectLst>
              </a:rPr>
              <a:t>S</a:t>
            </a:r>
            <a:r>
              <a:rPr lang="ro-RO" sz="1800" b="1" dirty="0" smtClean="0">
                <a:solidFill>
                  <a:schemeClr val="tx1"/>
                </a:solidFill>
                <a:latin typeface="Times New Roman" panose="02020603050405020304" pitchFamily="18" charset="0"/>
                <a:cs typeface="Times New Roman" panose="02020603050405020304" pitchFamily="18" charset="0"/>
              </a:rPr>
              <a:t>trategia </a:t>
            </a:r>
            <a:r>
              <a:rPr lang="ro-RO" sz="1800" b="1" dirty="0">
                <a:solidFill>
                  <a:schemeClr val="tx1"/>
                </a:solidFill>
                <a:latin typeface="Times New Roman" panose="02020603050405020304" pitchFamily="18" charset="0"/>
                <a:cs typeface="Times New Roman" panose="02020603050405020304" pitchFamily="18" charset="0"/>
              </a:rPr>
              <a:t>de tineret a raionului Căușeni pentru perioada 2022-2024 </a:t>
            </a:r>
            <a:r>
              <a:rPr lang="ro-RO" sz="1800" b="1" dirty="0" smtClean="0">
                <a:solidFill>
                  <a:schemeClr val="tx1"/>
                </a:solidFill>
                <a:latin typeface="Times New Roman" panose="02020603050405020304" pitchFamily="18" charset="0"/>
                <a:cs typeface="Times New Roman" panose="02020603050405020304" pitchFamily="18" charset="0"/>
              </a:rPr>
              <a:t>va </a:t>
            </a:r>
            <a:r>
              <a:rPr lang="ro-RO" sz="1800" b="1" dirty="0">
                <a:solidFill>
                  <a:schemeClr val="tx1"/>
                </a:solidFill>
                <a:latin typeface="Times New Roman" panose="02020603050405020304" pitchFamily="18" charset="0"/>
                <a:cs typeface="Times New Roman" panose="02020603050405020304" pitchFamily="18" charset="0"/>
              </a:rPr>
              <a:t>expira la sfârșitul acestui an. Menționăm că, după o perioadă de dificultăți în implementarea acesteia, în acest an au fost realizate 9 proiecte – granturi, inițiate de tinerii din raion. Pentru anul 2025, Consiliul raional Căușeni a aprobat suma de 50.000 de lei, echivalentă cu suma din anul curent, care va include organizarea a 2 concursuri pentru 20 de proiecte-granturi destinate tinerilor, finanțate din buget, precum și un concurs de premii pentru tineri, în valoare totală de 10.000 de lei.</a:t>
            </a:r>
            <a:endParaRPr lang="en-US" sz="1800" b="1" dirty="0">
              <a:solidFill>
                <a:schemeClr val="tx1"/>
              </a:solidFill>
              <a:latin typeface="Times New Roman" panose="02020603050405020304" pitchFamily="18" charset="0"/>
              <a:cs typeface="Times New Roman" panose="02020603050405020304" pitchFamily="18" charset="0"/>
            </a:endParaRPr>
          </a:p>
        </p:txBody>
      </p:sp>
      <p:sp>
        <p:nvSpPr>
          <p:cNvPr id="2" name="Dreptunghi rotunjit 1"/>
          <p:cNvSpPr/>
          <p:nvPr/>
        </p:nvSpPr>
        <p:spPr>
          <a:xfrm>
            <a:off x="628650" y="2420888"/>
            <a:ext cx="7797602" cy="19442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RO" b="1" dirty="0">
                <a:solidFill>
                  <a:schemeClr val="tx1"/>
                </a:solidFill>
                <a:latin typeface="Times New Roman" panose="02020603050405020304" pitchFamily="18" charset="0"/>
                <a:cs typeface="Times New Roman" panose="02020603050405020304" pitchFamily="18" charset="0"/>
              </a:rPr>
              <a:t>În Programul de activități pentru tineret al acestui an a fost inclusă elaborarea unui Program strategic de tineret pentru perioada următoare, cu responsabilitate atribuită specialistului pe probleme de tineret. Totuși, elaborarea Strategiei ar putea fi realizată de un șef de secție, direcție sau </a:t>
            </a:r>
            <a:r>
              <a:rPr lang="ro-RO" b="1" dirty="0" smtClean="0">
                <a:solidFill>
                  <a:schemeClr val="tx1"/>
                </a:solidFill>
                <a:latin typeface="Times New Roman" panose="02020603050405020304" pitchFamily="18" charset="0"/>
                <a:cs typeface="Times New Roman" panose="02020603050405020304" pitchFamily="18" charset="0"/>
              </a:rPr>
              <a:t>de vicepreședintele raionului pe domeniu, </a:t>
            </a:r>
            <a:r>
              <a:rPr lang="ro-RO" b="1" dirty="0">
                <a:solidFill>
                  <a:schemeClr val="tx1"/>
                </a:solidFill>
                <a:latin typeface="Times New Roman" panose="02020603050405020304" pitchFamily="18" charset="0"/>
                <a:cs typeface="Times New Roman" panose="02020603050405020304" pitchFamily="18" charset="0"/>
              </a:rPr>
              <a:t>cu implicarea activă a tinerilor din </a:t>
            </a:r>
            <a:r>
              <a:rPr lang="ro-RO" b="1" dirty="0" smtClean="0">
                <a:solidFill>
                  <a:schemeClr val="tx1"/>
                </a:solidFill>
                <a:latin typeface="Times New Roman" panose="02020603050405020304" pitchFamily="18" charset="0"/>
                <a:cs typeface="Times New Roman" panose="02020603050405020304" pitchFamily="18" charset="0"/>
              </a:rPr>
              <a:t>raion și a organizațiilor </a:t>
            </a:r>
            <a:r>
              <a:rPr lang="ro-RO" b="1" dirty="0">
                <a:solidFill>
                  <a:schemeClr val="tx1"/>
                </a:solidFill>
                <a:latin typeface="Times New Roman" panose="02020603050405020304" pitchFamily="18" charset="0"/>
                <a:cs typeface="Times New Roman" panose="02020603050405020304" pitchFamily="18" charset="0"/>
              </a:rPr>
              <a:t>societății civile </a:t>
            </a:r>
            <a:r>
              <a:rPr lang="ro-RO" b="1" dirty="0" smtClean="0">
                <a:solidFill>
                  <a:schemeClr val="tx1"/>
                </a:solidFill>
                <a:latin typeface="Times New Roman" panose="02020603050405020304" pitchFamily="18" charset="0"/>
                <a:cs typeface="Times New Roman" panose="02020603050405020304" pitchFamily="18" charset="0"/>
              </a:rPr>
              <a:t>în calitate de experți. Până în </a:t>
            </a:r>
            <a:r>
              <a:rPr lang="ro-RO" b="1" dirty="0">
                <a:solidFill>
                  <a:schemeClr val="tx1"/>
                </a:solidFill>
                <a:latin typeface="Times New Roman" panose="02020603050405020304" pitchFamily="18" charset="0"/>
                <a:cs typeface="Times New Roman" panose="02020603050405020304" pitchFamily="18" charset="0"/>
              </a:rPr>
              <a:t>prezent, </a:t>
            </a:r>
            <a:r>
              <a:rPr lang="ro-RO" b="1" dirty="0" smtClean="0">
                <a:solidFill>
                  <a:schemeClr val="tx1"/>
                </a:solidFill>
                <a:latin typeface="Times New Roman" panose="02020603050405020304" pitchFamily="18" charset="0"/>
                <a:cs typeface="Times New Roman" panose="02020603050405020304" pitchFamily="18" charset="0"/>
              </a:rPr>
              <a:t>procesul de elaborare a Programului </a:t>
            </a:r>
            <a:r>
              <a:rPr lang="ro-RO" b="1" dirty="0">
                <a:solidFill>
                  <a:schemeClr val="tx1"/>
                </a:solidFill>
                <a:latin typeface="Times New Roman" panose="02020603050405020304" pitchFamily="18" charset="0"/>
                <a:cs typeface="Times New Roman" panose="02020603050405020304" pitchFamily="18" charset="0"/>
              </a:rPr>
              <a:t>nu a </a:t>
            </a:r>
            <a:r>
              <a:rPr lang="ro-RO" b="1" dirty="0" smtClean="0">
                <a:solidFill>
                  <a:schemeClr val="tx1"/>
                </a:solidFill>
                <a:latin typeface="Times New Roman" panose="02020603050405020304" pitchFamily="18" charset="0"/>
                <a:cs typeface="Times New Roman" panose="02020603050405020304" pitchFamily="18" charset="0"/>
              </a:rPr>
              <a:t>demarat. </a:t>
            </a:r>
          </a:p>
        </p:txBody>
      </p:sp>
      <p:sp>
        <p:nvSpPr>
          <p:cNvPr id="4" name="Dreptunghi rotunjit 3"/>
          <p:cNvSpPr/>
          <p:nvPr/>
        </p:nvSpPr>
        <p:spPr>
          <a:xfrm>
            <a:off x="628650" y="4509119"/>
            <a:ext cx="7886700" cy="19545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o-RO" b="1" dirty="0" smtClean="0">
              <a:solidFill>
                <a:schemeClr val="tx1"/>
              </a:solidFill>
              <a:latin typeface="Times New Roman" panose="02020603050405020304" pitchFamily="18" charset="0"/>
              <a:cs typeface="Times New Roman" panose="02020603050405020304" pitchFamily="18" charset="0"/>
            </a:endParaRPr>
          </a:p>
          <a:p>
            <a:pPr algn="just"/>
            <a:r>
              <a:rPr lang="ro-RO" b="1" dirty="0">
                <a:solidFill>
                  <a:schemeClr val="tx1"/>
                </a:solidFill>
                <a:latin typeface="Times New Roman" panose="02020603050405020304" pitchFamily="18" charset="0"/>
                <a:cs typeface="Times New Roman" panose="02020603050405020304" pitchFamily="18" charset="0"/>
              </a:rPr>
              <a:t>Pe parcursul anului 2024, în ședințele Consiliului raional Căușeni nu au fost examinate rapoarte privind controlul executării deciziilor adoptate, nici </a:t>
            </a:r>
            <a:r>
              <a:rPr lang="ro-RO" b="1" dirty="0" smtClean="0">
                <a:solidFill>
                  <a:schemeClr val="tx1"/>
                </a:solidFill>
                <a:latin typeface="Times New Roman" panose="02020603050405020304" pitchFamily="18" charset="0"/>
                <a:cs typeface="Times New Roman" panose="02020603050405020304" pitchFamily="18" charset="0"/>
              </a:rPr>
              <a:t> raportul </a:t>
            </a:r>
            <a:r>
              <a:rPr lang="ro-RO" b="1" dirty="0">
                <a:solidFill>
                  <a:schemeClr val="tx1"/>
                </a:solidFill>
                <a:latin typeface="Times New Roman" panose="02020603050405020304" pitchFamily="18" charset="0"/>
                <a:cs typeface="Times New Roman" panose="02020603050405020304" pitchFamily="18" charset="0"/>
              </a:rPr>
              <a:t>privind realizarea Programului de activități al Consiliului raional pentru anul precedent, precum </a:t>
            </a:r>
            <a:r>
              <a:rPr lang="ro-RO" b="1" dirty="0" smtClean="0">
                <a:solidFill>
                  <a:schemeClr val="tx1"/>
                </a:solidFill>
                <a:latin typeface="Times New Roman" panose="02020603050405020304" pitchFamily="18" charset="0"/>
                <a:cs typeface="Times New Roman" panose="02020603050405020304" pitchFamily="18" charset="0"/>
              </a:rPr>
              <a:t>și nici </a:t>
            </a:r>
            <a:r>
              <a:rPr lang="ro-RO" b="1" dirty="0">
                <a:solidFill>
                  <a:schemeClr val="tx1"/>
                </a:solidFill>
                <a:latin typeface="Times New Roman" panose="02020603050405020304" pitchFamily="18" charset="0"/>
                <a:cs typeface="Times New Roman" panose="02020603050405020304" pitchFamily="18" charset="0"/>
              </a:rPr>
              <a:t>raportul de implementare a Strategiei raionale de tineret. Aceste rapoarte ar putea fi prezentate în primele luni ale anului viitor.</a:t>
            </a:r>
            <a:endParaRPr lang="en-US"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5382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340768"/>
            <a:ext cx="8229600" cy="5184576"/>
          </a:xfrm>
        </p:spPr>
        <p:txBody>
          <a:bodyPr>
            <a:normAutofit/>
          </a:bodyPr>
          <a:lstStyle/>
          <a:p>
            <a:pPr>
              <a:lnSpc>
                <a:spcPct val="120000"/>
              </a:lnSpc>
            </a:pPr>
            <a:endParaRPr lang="ro-MD" sz="19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MD" sz="1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nSpc>
                <a:spcPct val="120000"/>
              </a:lnSpc>
              <a:buNone/>
            </a:pPr>
            <a:endParaRPr lang="ro-RO" sz="1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RO" sz="1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RO" sz="1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20000"/>
              </a:lnSpc>
            </a:pPr>
            <a:endPar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Dreptunghi rotunjit 9"/>
          <p:cNvSpPr/>
          <p:nvPr/>
        </p:nvSpPr>
        <p:spPr>
          <a:xfrm>
            <a:off x="611560" y="332656"/>
            <a:ext cx="8075240" cy="93610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MD" sz="2100" b="1" dirty="0" smtClean="0">
              <a:ln w="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ro-MD" sz="2400" b="1" dirty="0" smtClean="0">
                <a:ln w="0"/>
                <a:solidFill>
                  <a:schemeClr val="tx1"/>
                </a:solidFill>
                <a:latin typeface="Times New Roman" panose="02020603050405020304" pitchFamily="18" charset="0"/>
                <a:cs typeface="Times New Roman" panose="02020603050405020304" pitchFamily="18" charset="0"/>
              </a:rPr>
              <a:t>Informarea </a:t>
            </a:r>
            <a:r>
              <a:rPr lang="ro-MD" sz="2400" b="1" dirty="0">
                <a:ln w="0"/>
                <a:solidFill>
                  <a:schemeClr val="tx1"/>
                </a:solidFill>
                <a:latin typeface="Times New Roman" panose="02020603050405020304" pitchFamily="18" charset="0"/>
                <a:cs typeface="Times New Roman" panose="02020603050405020304" pitchFamily="18" charset="0"/>
              </a:rPr>
              <a:t>cetățenilor despre deciziile adoptate </a:t>
            </a:r>
          </a:p>
          <a:p>
            <a:pPr lvl="0"/>
            <a:endParaRPr lang="en-US" sz="2400" b="1" dirty="0">
              <a:solidFill>
                <a:schemeClr val="tx1"/>
              </a:solidFill>
              <a:effectLst>
                <a:outerShdw blurRad="38100" dist="38100" dir="2700000" algn="tl">
                  <a:srgbClr val="000000">
                    <a:alpha val="43137"/>
                  </a:srgbClr>
                </a:outerShdw>
              </a:effectLst>
            </a:endParaRPr>
          </a:p>
        </p:txBody>
      </p:sp>
      <p:sp>
        <p:nvSpPr>
          <p:cNvPr id="11" name="Dreptunghi rotunjit 10"/>
          <p:cNvSpPr/>
          <p:nvPr/>
        </p:nvSpPr>
        <p:spPr>
          <a:xfrm>
            <a:off x="518964" y="1388622"/>
            <a:ext cx="8260432" cy="129614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RO" b="1" dirty="0">
                <a:solidFill>
                  <a:schemeClr val="tx1"/>
                </a:solidFill>
                <a:latin typeface="Times New Roman" panose="02020603050405020304" pitchFamily="18" charset="0"/>
                <a:cs typeface="Times New Roman" panose="02020603050405020304" pitchFamily="18" charset="0"/>
              </a:rPr>
              <a:t>Într-un efort </a:t>
            </a:r>
            <a:r>
              <a:rPr lang="ro-RO" b="1" dirty="0" smtClean="0">
                <a:solidFill>
                  <a:schemeClr val="tx1"/>
                </a:solidFill>
                <a:latin typeface="Times New Roman" panose="02020603050405020304" pitchFamily="18" charset="0"/>
                <a:cs typeface="Times New Roman" panose="02020603050405020304" pitchFamily="18" charset="0"/>
              </a:rPr>
              <a:t>comun cu CRP Căușeni, de </a:t>
            </a:r>
            <a:r>
              <a:rPr lang="ro-RO" b="1" dirty="0">
                <a:solidFill>
                  <a:schemeClr val="tx1"/>
                </a:solidFill>
                <a:latin typeface="Times New Roman" panose="02020603050405020304" pitchFamily="18" charset="0"/>
                <a:cs typeface="Times New Roman" panose="02020603050405020304" pitchFamily="18" charset="0"/>
              </a:rPr>
              <a:t>a încuraja implicarea cetățenilor în viața comunității, Consiliul Raional Căușeni publică </a:t>
            </a:r>
            <a:r>
              <a:rPr lang="ro-RO" b="1" dirty="0" smtClean="0">
                <a:solidFill>
                  <a:schemeClr val="tx1"/>
                </a:solidFill>
                <a:latin typeface="Times New Roman" panose="02020603050405020304" pitchFamily="18" charset="0"/>
                <a:cs typeface="Times New Roman" panose="02020603050405020304" pitchFamily="18" charset="0"/>
              </a:rPr>
              <a:t>deciziile adoptate pe pagina WEB, </a:t>
            </a:r>
            <a:r>
              <a:rPr lang="ro-RO" b="1" dirty="0">
                <a:solidFill>
                  <a:schemeClr val="tx1"/>
                </a:solidFill>
                <a:latin typeface="Times New Roman" panose="02020603050405020304" pitchFamily="18" charset="0"/>
                <a:cs typeface="Times New Roman" panose="02020603050405020304" pitchFamily="18" charset="0"/>
              </a:rPr>
              <a:t>oferind </a:t>
            </a:r>
            <a:r>
              <a:rPr lang="ro-RO" b="1" dirty="0" smtClean="0">
                <a:solidFill>
                  <a:schemeClr val="tx1"/>
                </a:solidFill>
                <a:latin typeface="Times New Roman" panose="02020603050405020304" pitchFamily="18" charset="0"/>
                <a:cs typeface="Times New Roman" panose="02020603050405020304" pitchFamily="18" charset="0"/>
              </a:rPr>
              <a:t>astfel posibilitatea populației raionului </a:t>
            </a:r>
            <a:r>
              <a:rPr lang="ro-RO" b="1" dirty="0">
                <a:solidFill>
                  <a:schemeClr val="tx1"/>
                </a:solidFill>
                <a:latin typeface="Times New Roman" panose="02020603050405020304" pitchFamily="18" charset="0"/>
                <a:cs typeface="Times New Roman" panose="02020603050405020304" pitchFamily="18" charset="0"/>
              </a:rPr>
              <a:t>de a urmări și de a înțelege procesul decizional.</a:t>
            </a:r>
            <a:endParaRPr lang="ro-MD" b="1" dirty="0" smtClean="0">
              <a:solidFill>
                <a:schemeClr val="tx1"/>
              </a:solidFill>
              <a:latin typeface="Times New Roman" panose="02020603050405020304" pitchFamily="18" charset="0"/>
              <a:cs typeface="Times New Roman" panose="02020603050405020304" pitchFamily="18" charset="0"/>
            </a:endParaRPr>
          </a:p>
        </p:txBody>
      </p:sp>
      <p:sp>
        <p:nvSpPr>
          <p:cNvPr id="12" name="Dreptunghi rotunjit 11"/>
          <p:cNvSpPr/>
          <p:nvPr/>
        </p:nvSpPr>
        <p:spPr>
          <a:xfrm>
            <a:off x="611560" y="2852936"/>
            <a:ext cx="8260432" cy="165618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MD" b="1" dirty="0">
                <a:solidFill>
                  <a:schemeClr val="tx1"/>
                </a:solidFill>
                <a:latin typeface="Times New Roman" panose="02020603050405020304" pitchFamily="18" charset="0"/>
                <a:cs typeface="Times New Roman" panose="02020603050405020304" pitchFamily="18" charset="0"/>
              </a:rPr>
              <a:t>Conform   art.  46  din  Legea  436/2006 privind Administrația Publică Locală termenii  </a:t>
            </a:r>
            <a:r>
              <a:rPr lang="ro-MD" b="1" dirty="0" smtClean="0">
                <a:solidFill>
                  <a:schemeClr val="tx1"/>
                </a:solidFill>
                <a:latin typeface="Times New Roman" panose="02020603050405020304" pitchFamily="18" charset="0"/>
                <a:cs typeface="Times New Roman" panose="02020603050405020304" pitchFamily="18" charset="0"/>
              </a:rPr>
              <a:t>stabiliți pentru  </a:t>
            </a:r>
            <a:r>
              <a:rPr lang="ro-MD" b="1" dirty="0">
                <a:solidFill>
                  <a:schemeClr val="tx1"/>
                </a:solidFill>
                <a:latin typeface="Times New Roman" panose="02020603050405020304" pitchFamily="18" charset="0"/>
                <a:cs typeface="Times New Roman" panose="02020603050405020304" pitchFamily="18" charset="0"/>
              </a:rPr>
              <a:t>publicarea deciziilor pe pagina web şi in Registrul de stat a actelor locale (</a:t>
            </a:r>
            <a:r>
              <a:rPr lang="ro-MD" b="1" dirty="0" smtClean="0">
                <a:solidFill>
                  <a:schemeClr val="tx1"/>
                </a:solidFill>
                <a:latin typeface="Times New Roman" panose="02020603050405020304" pitchFamily="18" charset="0"/>
                <a:cs typeface="Times New Roman" panose="02020603050405020304" pitchFamily="18" charset="0"/>
              </a:rPr>
              <a:t>RSAL) - sânt </a:t>
            </a:r>
            <a:r>
              <a:rPr lang="ro-MD" b="1" dirty="0">
                <a:solidFill>
                  <a:schemeClr val="tx1"/>
                </a:solidFill>
                <a:latin typeface="Times New Roman" panose="02020603050405020304" pitchFamily="18" charset="0"/>
                <a:cs typeface="Times New Roman" panose="02020603050405020304" pitchFamily="18" charset="0"/>
              </a:rPr>
              <a:t>de maxim </a:t>
            </a:r>
            <a:r>
              <a:rPr lang="ro-MD" b="1" dirty="0" smtClean="0">
                <a:solidFill>
                  <a:schemeClr val="tx1"/>
                </a:solidFill>
                <a:latin typeface="Times New Roman" panose="02020603050405020304" pitchFamily="18" charset="0"/>
                <a:cs typeface="Times New Roman" panose="02020603050405020304" pitchFamily="18" charset="0"/>
              </a:rPr>
              <a:t>10 zile.  Din </a:t>
            </a:r>
            <a:r>
              <a:rPr lang="ro-MD" b="1" dirty="0">
                <a:solidFill>
                  <a:schemeClr val="tx1"/>
                </a:solidFill>
                <a:latin typeface="Times New Roman" panose="02020603050405020304" pitchFamily="18" charset="0"/>
                <a:cs typeface="Times New Roman" panose="02020603050405020304" pitchFamily="18" charset="0"/>
              </a:rPr>
              <a:t>analiză, constatăm că Consiliul raional </a:t>
            </a:r>
            <a:r>
              <a:rPr lang="ro-MD" b="1" dirty="0" smtClean="0">
                <a:solidFill>
                  <a:schemeClr val="tx1"/>
                </a:solidFill>
                <a:latin typeface="Times New Roman" panose="02020603050405020304" pitchFamily="18" charset="0"/>
                <a:cs typeface="Times New Roman" panose="02020603050405020304" pitchFamily="18" charset="0"/>
              </a:rPr>
              <a:t>Căușeni a plasat </a:t>
            </a:r>
            <a:r>
              <a:rPr lang="ro-MD" b="1" dirty="0">
                <a:solidFill>
                  <a:schemeClr val="tx1"/>
                </a:solidFill>
                <a:latin typeface="Times New Roman" panose="02020603050405020304" pitchFamily="18" charset="0"/>
                <a:cs typeface="Times New Roman" panose="02020603050405020304" pitchFamily="18" charset="0"/>
              </a:rPr>
              <a:t>deciziile </a:t>
            </a:r>
            <a:r>
              <a:rPr lang="ro-MD" b="1" dirty="0" smtClean="0">
                <a:solidFill>
                  <a:schemeClr val="tx1"/>
                </a:solidFill>
                <a:latin typeface="Times New Roman" panose="02020603050405020304" pitchFamily="18" charset="0"/>
                <a:cs typeface="Times New Roman" panose="02020603050405020304" pitchFamily="18" charset="0"/>
              </a:rPr>
              <a:t>adoptate pe perioada de raport în </a:t>
            </a:r>
            <a:r>
              <a:rPr lang="ro-MD" b="1" dirty="0">
                <a:solidFill>
                  <a:schemeClr val="tx1"/>
                </a:solidFill>
                <a:latin typeface="Times New Roman" panose="02020603050405020304" pitchFamily="18" charset="0"/>
                <a:cs typeface="Times New Roman" panose="02020603050405020304" pitchFamily="18" charset="0"/>
              </a:rPr>
              <a:t>termenii stabiliți de legislația în </a:t>
            </a:r>
            <a:r>
              <a:rPr lang="ro-MD" b="1" dirty="0" smtClean="0">
                <a:solidFill>
                  <a:schemeClr val="tx1"/>
                </a:solidFill>
                <a:latin typeface="Times New Roman" panose="02020603050405020304" pitchFamily="18" charset="0"/>
                <a:cs typeface="Times New Roman" panose="02020603050405020304" pitchFamily="18" charset="0"/>
              </a:rPr>
              <a:t>vigoare. </a:t>
            </a:r>
            <a:endParaRPr lang="ro-MD" b="1" dirty="0">
              <a:solidFill>
                <a:schemeClr val="tx1"/>
              </a:solidFill>
              <a:latin typeface="Times New Roman" panose="02020603050405020304" pitchFamily="18" charset="0"/>
              <a:cs typeface="Times New Roman" panose="02020603050405020304" pitchFamily="18" charset="0"/>
            </a:endParaRPr>
          </a:p>
        </p:txBody>
      </p:sp>
      <p:sp>
        <p:nvSpPr>
          <p:cNvPr id="2" name="Dreptunghi rotunjit 1"/>
          <p:cNvSpPr/>
          <p:nvPr/>
        </p:nvSpPr>
        <p:spPr>
          <a:xfrm>
            <a:off x="611560" y="4719918"/>
            <a:ext cx="8260432" cy="177849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MD" b="1" dirty="0">
                <a:solidFill>
                  <a:schemeClr val="tx1"/>
                </a:solidFill>
                <a:latin typeface="Times New Roman" panose="02020603050405020304" pitchFamily="18" charset="0"/>
                <a:cs typeface="Times New Roman" panose="02020603050405020304" pitchFamily="18" charset="0"/>
              </a:rPr>
              <a:t>Pentru a asigura o transparență maximă, CRP Căușeni publică în mod regulat pe pagina </a:t>
            </a:r>
            <a:r>
              <a:rPr lang="ro-MD" b="1" dirty="0" smtClean="0">
                <a:solidFill>
                  <a:schemeClr val="tx1"/>
                </a:solidFill>
                <a:latin typeface="Times New Roman" panose="02020603050405020304" pitchFamily="18" charset="0"/>
                <a:cs typeface="Times New Roman" panose="02020603050405020304" pitchFamily="18" charset="0"/>
              </a:rPr>
              <a:t>sa de </a:t>
            </a:r>
            <a:r>
              <a:rPr lang="ro-MD" b="1" dirty="0">
                <a:solidFill>
                  <a:schemeClr val="tx1"/>
                </a:solidFill>
                <a:latin typeface="Times New Roman" panose="02020603050405020304" pitchFamily="18" charset="0"/>
                <a:cs typeface="Times New Roman" panose="02020603050405020304" pitchFamily="18" charset="0"/>
              </a:rPr>
              <a:t>Facebook </a:t>
            </a:r>
            <a:r>
              <a:rPr lang="ro-MD" b="1" dirty="0" smtClean="0">
                <a:solidFill>
                  <a:schemeClr val="accent1">
                    <a:lumMod val="75000"/>
                  </a:schemeClr>
                </a:solidFill>
                <a:latin typeface="Times New Roman" panose="02020603050405020304" pitchFamily="18" charset="0"/>
                <a:cs typeface="Times New Roman" panose="02020603050405020304" pitchFamily="18" charset="0"/>
              </a:rPr>
              <a:t>„</a:t>
            </a:r>
            <a:r>
              <a:rPr lang="ro-MD" b="1" dirty="0" err="1" smtClean="0">
                <a:solidFill>
                  <a:schemeClr val="accent1">
                    <a:lumMod val="75000"/>
                  </a:schemeClr>
                </a:solidFill>
                <a:latin typeface="Times New Roman" panose="02020603050405020304" pitchFamily="18" charset="0"/>
                <a:cs typeface="Times New Roman" panose="02020603050405020304" pitchFamily="18" charset="0"/>
              </a:rPr>
              <a:t>Crp</a:t>
            </a:r>
            <a:r>
              <a:rPr lang="ro-MD" b="1" dirty="0" smtClean="0">
                <a:solidFill>
                  <a:schemeClr val="accent1">
                    <a:lumMod val="75000"/>
                  </a:schemeClr>
                </a:solidFill>
                <a:latin typeface="Times New Roman" panose="02020603050405020304" pitchFamily="18" charset="0"/>
                <a:cs typeface="Times New Roman" panose="02020603050405020304" pitchFamily="18" charset="0"/>
              </a:rPr>
              <a:t> Căușeni” </a:t>
            </a:r>
            <a:r>
              <a:rPr lang="ro-MD" b="1" dirty="0">
                <a:solidFill>
                  <a:schemeClr val="tx1"/>
                </a:solidFill>
                <a:latin typeface="Times New Roman" panose="02020603050405020304" pitchFamily="18" charset="0"/>
                <a:cs typeface="Times New Roman" panose="02020603050405020304" pitchFamily="18" charset="0"/>
              </a:rPr>
              <a:t>informații detaliate despre ședințe, ateliere și toate demersurile întreprinse în cadrul activităților sale</a:t>
            </a:r>
            <a:r>
              <a:rPr lang="ro-MD" b="1" dirty="0" smtClean="0">
                <a:solidFill>
                  <a:srgbClr val="FF0000"/>
                </a:solidFill>
                <a:latin typeface="Times New Roman" panose="02020603050405020304" pitchFamily="18" charset="0"/>
                <a:cs typeface="Times New Roman" panose="02020603050405020304" pitchFamily="18" charset="0"/>
              </a:rPr>
              <a:t>.</a:t>
            </a:r>
            <a:endParaRPr lang="ro-MD"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861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729916" y="620688"/>
            <a:ext cx="7730516" cy="120243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D" sz="2400" b="1" dirty="0">
                <a:solidFill>
                  <a:schemeClr val="tx1"/>
                </a:solidFill>
                <a:latin typeface="Times New Roman" panose="02020603050405020304" pitchFamily="18" charset="0"/>
                <a:cs typeface="Times New Roman" panose="02020603050405020304" pitchFamily="18" charset="0"/>
              </a:rPr>
              <a:t>Dispozițiile Președintelui raionului</a:t>
            </a:r>
            <a:endParaRPr lang="en-US" sz="2400" b="1" dirty="0">
              <a:solidFill>
                <a:schemeClr val="tx1"/>
              </a:solidFill>
              <a:latin typeface="Times New Roman" panose="02020603050405020304" pitchFamily="18" charset="0"/>
              <a:cs typeface="Times New Roman" panose="02020603050405020304" pitchFamily="18" charset="0"/>
            </a:endParaRPr>
          </a:p>
          <a:p>
            <a:pPr algn="ctr"/>
            <a:endParaRPr lang="en-US" dirty="0">
              <a:solidFill>
                <a:schemeClr val="bg1"/>
              </a:solidFill>
            </a:endParaRPr>
          </a:p>
        </p:txBody>
      </p:sp>
      <p:sp>
        <p:nvSpPr>
          <p:cNvPr id="5" name="Dreptunghi rotunjit 4"/>
          <p:cNvSpPr/>
          <p:nvPr/>
        </p:nvSpPr>
        <p:spPr>
          <a:xfrm>
            <a:off x="558805" y="1948300"/>
            <a:ext cx="8138339" cy="378495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o-MD" sz="2000" b="1" dirty="0" smtClean="0">
              <a:solidFill>
                <a:schemeClr val="tx1"/>
              </a:solidFill>
              <a:effectLst>
                <a:outerShdw blurRad="38100" dist="38100" dir="2700000" algn="tl">
                  <a:srgbClr val="000000">
                    <a:alpha val="43137"/>
                  </a:srgbClr>
                </a:outerShdw>
              </a:effectLst>
              <a:cs typeface="Times New Roman" panose="02020603050405020304" pitchFamily="18" charset="0"/>
            </a:endParaRPr>
          </a:p>
          <a:p>
            <a:pPr marL="0" indent="0" algn="ctr">
              <a:buNone/>
            </a:pPr>
            <a:r>
              <a:rPr lang="ro-MD" sz="2000" b="1" u="sng" dirty="0" smtClean="0">
                <a:solidFill>
                  <a:schemeClr val="tx1"/>
                </a:solidFill>
                <a:latin typeface="Times New Roman" panose="02020603050405020304" pitchFamily="18" charset="0"/>
                <a:cs typeface="Times New Roman" panose="02020603050405020304" pitchFamily="18" charset="0"/>
              </a:rPr>
              <a:t>Dispoziții </a:t>
            </a:r>
            <a:r>
              <a:rPr lang="ro-MD" sz="2000" b="1" u="sng" dirty="0">
                <a:solidFill>
                  <a:schemeClr val="tx1"/>
                </a:solidFill>
                <a:latin typeface="Times New Roman" panose="02020603050405020304" pitchFamily="18" charset="0"/>
                <a:cs typeface="Times New Roman" panose="02020603050405020304" pitchFamily="18" charset="0"/>
              </a:rPr>
              <a:t>emise pe parcursul anului </a:t>
            </a:r>
            <a:r>
              <a:rPr lang="ro-MD" sz="2000" b="1" u="sng" dirty="0" smtClean="0">
                <a:solidFill>
                  <a:schemeClr val="tx1"/>
                </a:solidFill>
                <a:latin typeface="Times New Roman" panose="02020603050405020304" pitchFamily="18" charset="0"/>
                <a:cs typeface="Times New Roman" panose="02020603050405020304" pitchFamily="18" charset="0"/>
              </a:rPr>
              <a:t>2024</a:t>
            </a:r>
            <a:r>
              <a:rPr lang="ro-MD" sz="2000" b="1" dirty="0" smtClean="0">
                <a:solidFill>
                  <a:schemeClr val="tx1"/>
                </a:solidFill>
                <a:latin typeface="Times New Roman" panose="02020603050405020304" pitchFamily="18" charset="0"/>
                <a:cs typeface="Times New Roman" panose="02020603050405020304" pitchFamily="18" charset="0"/>
              </a:rPr>
              <a:t>:</a:t>
            </a:r>
          </a:p>
          <a:p>
            <a:pPr marL="0" indent="0" algn="ctr">
              <a:buNone/>
            </a:pPr>
            <a:endParaRPr lang="ro-MD" sz="2000" b="1" dirty="0">
              <a:solidFill>
                <a:schemeClr val="tx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MD" sz="2000" b="1" dirty="0">
                <a:solidFill>
                  <a:schemeClr val="tx1"/>
                </a:solidFill>
                <a:latin typeface="Times New Roman" panose="02020603050405020304" pitchFamily="18" charset="0"/>
                <a:cs typeface="Times New Roman" panose="02020603050405020304" pitchFamily="18" charset="0"/>
              </a:rPr>
              <a:t>Președintele raionului a emis </a:t>
            </a:r>
            <a:r>
              <a:rPr lang="ro-MD" sz="2000" b="1" dirty="0" smtClean="0">
                <a:solidFill>
                  <a:schemeClr val="tx1"/>
                </a:solidFill>
                <a:latin typeface="Times New Roman" panose="02020603050405020304" pitchFamily="18" charset="0"/>
                <a:cs typeface="Times New Roman" panose="02020603050405020304" pitchFamily="18" charset="0"/>
              </a:rPr>
              <a:t>503 dispoziții </a:t>
            </a:r>
            <a:r>
              <a:rPr lang="ro-MD" sz="2000" b="1" dirty="0">
                <a:solidFill>
                  <a:schemeClr val="tx1"/>
                </a:solidFill>
                <a:latin typeface="Times New Roman" panose="02020603050405020304" pitchFamily="18" charset="0"/>
                <a:cs typeface="Times New Roman" panose="02020603050405020304" pitchFamily="18" charset="0"/>
              </a:rPr>
              <a:t>pe chestiuni de personal și </a:t>
            </a:r>
            <a:r>
              <a:rPr lang="ro-MD" sz="2000" b="1" dirty="0" smtClean="0">
                <a:solidFill>
                  <a:schemeClr val="tx1"/>
                </a:solidFill>
                <a:latin typeface="Times New Roman" panose="02020603050405020304" pitchFamily="18" charset="0"/>
                <a:cs typeface="Times New Roman" panose="02020603050405020304" pitchFamily="18" charset="0"/>
              </a:rPr>
              <a:t>168 </a:t>
            </a:r>
            <a:r>
              <a:rPr lang="ro-MD" sz="2000" b="1" dirty="0">
                <a:solidFill>
                  <a:schemeClr val="tx1"/>
                </a:solidFill>
                <a:latin typeface="Times New Roman" panose="02020603050405020304" pitchFamily="18" charset="0"/>
                <a:cs typeface="Times New Roman" panose="02020603050405020304" pitchFamily="18" charset="0"/>
              </a:rPr>
              <a:t>dispoziții pe activitatea de bază. Toate dispozițiile se publică în Registrul de stat al actelor locale. </a:t>
            </a:r>
          </a:p>
          <a:p>
            <a:pPr marL="342900" indent="-342900" algn="just">
              <a:buFont typeface="Wingdings" panose="05000000000000000000" pitchFamily="2" charset="2"/>
              <a:buChar char="ü"/>
            </a:pPr>
            <a:r>
              <a:rPr lang="ro-MD" sz="2000" b="1" dirty="0">
                <a:solidFill>
                  <a:schemeClr val="tx1"/>
                </a:solidFill>
                <a:latin typeface="Times New Roman" panose="02020603050405020304" pitchFamily="18" charset="0"/>
                <a:cs typeface="Times New Roman" panose="02020603050405020304" pitchFamily="18" charset="0"/>
              </a:rPr>
              <a:t>Dispozițiile Președintelui raionului pe activitatea de bază nu se publică pe pagina web a Consiliului raional în conformitate cu prevederile Legii nr. 239 din 13.11.2008 privind Transparența în Procesul Decizional. </a:t>
            </a:r>
          </a:p>
          <a:p>
            <a:pPr marL="342900" indent="-342900" algn="just">
              <a:buFont typeface="Wingdings" panose="05000000000000000000" pitchFamily="2" charset="2"/>
              <a:buChar char="ü"/>
            </a:pPr>
            <a:r>
              <a:rPr lang="ro-MD" sz="2000" b="1" dirty="0">
                <a:solidFill>
                  <a:schemeClr val="tx1"/>
                </a:solidFill>
                <a:latin typeface="Times New Roman" panose="02020603050405020304" pitchFamily="18" charset="0"/>
                <a:cs typeface="Times New Roman" panose="02020603050405020304" pitchFamily="18" charset="0"/>
              </a:rPr>
              <a:t>Pe pagina web se publică doar dispozițiile de convocare a ședințelor Consiliului </a:t>
            </a:r>
            <a:r>
              <a:rPr lang="ro-MD" sz="2000" b="1" dirty="0" smtClean="0">
                <a:solidFill>
                  <a:schemeClr val="tx1"/>
                </a:solidFill>
                <a:latin typeface="Times New Roman" panose="02020603050405020304" pitchFamily="18" charset="0"/>
                <a:cs typeface="Times New Roman" panose="02020603050405020304" pitchFamily="18" charset="0"/>
              </a:rPr>
              <a:t>raional.</a:t>
            </a:r>
            <a:endParaRPr lang="ro-MD" sz="2000" b="1" dirty="0">
              <a:solidFill>
                <a:schemeClr val="tx1"/>
              </a:solidFill>
              <a:latin typeface="Times New Roman" panose="02020603050405020304" pitchFamily="18" charset="0"/>
              <a:cs typeface="Times New Roman" panose="02020603050405020304" pitchFamily="18" charset="0"/>
            </a:endParaRPr>
          </a:p>
          <a:p>
            <a:pPr algn="ctr"/>
            <a:endParaRPr lang="en-US"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2649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331855338"/>
              </p:ext>
            </p:extLst>
          </p:nvPr>
        </p:nvGraphicFramePr>
        <p:xfrm>
          <a:off x="899592" y="260648"/>
          <a:ext cx="7560840" cy="1152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одержимое 2"/>
          <p:cNvSpPr>
            <a:spLocks noGrp="1"/>
          </p:cNvSpPr>
          <p:nvPr>
            <p:ph idx="1"/>
          </p:nvPr>
        </p:nvSpPr>
        <p:spPr>
          <a:xfrm>
            <a:off x="899592" y="2204864"/>
            <a:ext cx="7920880" cy="4248472"/>
          </a:xfrm>
        </p:spPr>
        <p:txBody>
          <a:bodyPr>
            <a:normAutofit/>
          </a:bodyPr>
          <a:lstStyle/>
          <a:p>
            <a:pPr marL="0" lvl="0" indent="0">
              <a:buNone/>
            </a:pPr>
            <a:endParaRPr lang="ro-RO" sz="6800" b="1" u="sng" dirty="0" smtClean="0">
              <a:effectLst>
                <a:outerShdw blurRad="38100" dist="38100" dir="2700000" algn="tl">
                  <a:srgbClr val="000000">
                    <a:alpha val="43137"/>
                  </a:srgbClr>
                </a:outerShdw>
              </a:effectLst>
            </a:endParaRPr>
          </a:p>
          <a:p>
            <a:pPr algn="just">
              <a:lnSpc>
                <a:spcPct val="150000"/>
              </a:lnSpc>
            </a:pPr>
            <a:endParaRPr lang="ro-RO" sz="6800" dirty="0" smtClean="0">
              <a:effectLst>
                <a:outerShdw blurRad="38100" dist="38100" dir="2700000" algn="tl">
                  <a:srgbClr val="000000">
                    <a:alpha val="43137"/>
                  </a:srgbClr>
                </a:outerShdw>
              </a:effectLst>
            </a:endParaRPr>
          </a:p>
          <a:p>
            <a:pPr marL="0" indent="0" algn="just">
              <a:lnSpc>
                <a:spcPct val="150000"/>
              </a:lnSpc>
              <a:buNone/>
            </a:pPr>
            <a:endParaRPr lang="ro-RO" sz="4300" dirty="0" smtClean="0">
              <a:effectLst>
                <a:outerShdw blurRad="38100" dist="38100" dir="2700000" algn="tl">
                  <a:srgbClr val="000000">
                    <a:alpha val="43137"/>
                  </a:srgbClr>
                </a:outerShdw>
              </a:effectLst>
              <a:latin typeface="Century Gothic" panose="020B0502020202020204" pitchFamily="34" charset="0"/>
            </a:endParaRPr>
          </a:p>
          <a:p>
            <a:pPr marL="0" indent="0">
              <a:buNone/>
            </a:pPr>
            <a:endParaRPr lang="ru-RU" sz="1800" dirty="0"/>
          </a:p>
          <a:p>
            <a:endParaRPr lang="ro-RO" sz="1800" dirty="0">
              <a:effectLst>
                <a:outerShdw blurRad="38100" dist="38100" dir="2700000" algn="tl">
                  <a:srgbClr val="000000">
                    <a:alpha val="43137"/>
                  </a:srgbClr>
                </a:outerShdw>
              </a:effectLst>
              <a:latin typeface="Century Gothic" panose="020B0502020202020204" pitchFamily="34" charset="0"/>
            </a:endParaRPr>
          </a:p>
          <a:p>
            <a:endParaRPr lang="ro-RO" sz="1800" dirty="0" smtClean="0">
              <a:effectLst>
                <a:outerShdw blurRad="38100" dist="38100" dir="2700000" algn="tl">
                  <a:srgbClr val="000000">
                    <a:alpha val="43137"/>
                  </a:srgbClr>
                </a:outerShdw>
              </a:effectLst>
              <a:latin typeface="Century Gothic" panose="020B0502020202020204" pitchFamily="34" charset="0"/>
            </a:endParaRPr>
          </a:p>
        </p:txBody>
      </p:sp>
      <p:sp>
        <p:nvSpPr>
          <p:cNvPr id="2" name="Dreptunghi rotunjit 1"/>
          <p:cNvSpPr/>
          <p:nvPr/>
        </p:nvSpPr>
        <p:spPr>
          <a:xfrm>
            <a:off x="899592" y="1412776"/>
            <a:ext cx="7776864" cy="54452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lnSpc>
                <a:spcPct val="120000"/>
              </a:lnSpc>
              <a:buNone/>
            </a:pPr>
            <a:endParaRPr lang="ro-RO" b="1" u="sng"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lvl="0" indent="0" algn="just">
              <a:lnSpc>
                <a:spcPct val="150000"/>
              </a:lnSpc>
              <a:buNone/>
            </a:pPr>
            <a:r>
              <a:rPr lang="ro-RO" sz="2000" b="1" dirty="0" smtClean="0">
                <a:solidFill>
                  <a:schemeClr val="tx1"/>
                </a:solidFill>
                <a:latin typeface="Times New Roman" panose="02020603050405020304" pitchFamily="18" charset="0"/>
                <a:cs typeface="Times New Roman" panose="02020603050405020304" pitchFamily="18" charset="0"/>
              </a:rPr>
              <a:t>1.Întreprinderea acțiunilor de capacitare a reprezentaților organizațiilor Societății Civile privind asigurarea transparenței în procesul decizional,</a:t>
            </a:r>
          </a:p>
          <a:p>
            <a:pPr marL="0" lvl="0" indent="0" algn="just">
              <a:lnSpc>
                <a:spcPct val="150000"/>
              </a:lnSpc>
              <a:buNone/>
            </a:pPr>
            <a:r>
              <a:rPr lang="ro-RO" sz="2000" b="1" dirty="0" smtClean="0">
                <a:solidFill>
                  <a:schemeClr val="tx1"/>
                </a:solidFill>
                <a:latin typeface="Times New Roman" panose="02020603050405020304" pitchFamily="18" charset="0"/>
                <a:cs typeface="Times New Roman" panose="02020603050405020304" pitchFamily="18" charset="0"/>
              </a:rPr>
              <a:t>2. Implicare activă  a Organizațiilor Societății Civile la elaborarea Strategiei raionale de tineret pentru o următoare perioadă,</a:t>
            </a:r>
          </a:p>
          <a:p>
            <a:pPr marL="0" lvl="0" indent="0" algn="just">
              <a:lnSpc>
                <a:spcPct val="150000"/>
              </a:lnSpc>
              <a:buNone/>
            </a:pPr>
            <a:r>
              <a:rPr lang="ro-RO" sz="2000" b="1" dirty="0" smtClean="0">
                <a:solidFill>
                  <a:schemeClr val="tx1"/>
                </a:solidFill>
                <a:latin typeface="Times New Roman" panose="02020603050405020304" pitchFamily="18" charset="0"/>
                <a:cs typeface="Times New Roman" panose="02020603050405020304" pitchFamily="18" charset="0"/>
              </a:rPr>
              <a:t>3.Monitorizarea activităților Consiliului raional Căușeni privind crearea accesibilității la instituțiile publice din raion pentru toate categoriile de persoane, inclusiv a persoanelor cu dizabilități locomotorii și de văz.</a:t>
            </a:r>
          </a:p>
          <a:p>
            <a:pPr marL="0" lvl="0" indent="0" algn="just">
              <a:lnSpc>
                <a:spcPct val="150000"/>
              </a:lnSpc>
              <a:buNone/>
            </a:pPr>
            <a:r>
              <a:rPr lang="ro-RO" b="1" dirty="0" smtClean="0">
                <a:solidFill>
                  <a:schemeClr val="tx1"/>
                </a:solidFill>
                <a:latin typeface="Times New Roman" panose="02020603050405020304" pitchFamily="18" charset="0"/>
                <a:cs typeface="Times New Roman" panose="02020603050405020304" pitchFamily="18" charset="0"/>
              </a:rPr>
              <a:t> </a:t>
            </a:r>
            <a:endParaRPr lang="en-US"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628650" y="1772816"/>
            <a:ext cx="7886700" cy="4351338"/>
          </a:xfrm>
        </p:spPr>
        <p:txBody>
          <a:bodyPr>
            <a:normAutofit/>
          </a:bodyPr>
          <a:lstStyle/>
          <a:p>
            <a:pPr marL="0" indent="0" algn="just">
              <a:buNone/>
            </a:pPr>
            <a:endParaRPr lang="ro-RO" sz="20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en-US" sz="2000" b="1" dirty="0">
              <a:latin typeface="Times New Roman" panose="02020603050405020304" pitchFamily="18" charset="0"/>
              <a:cs typeface="Times New Roman" panose="02020603050405020304" pitchFamily="18" charset="0"/>
            </a:endParaRPr>
          </a:p>
        </p:txBody>
      </p:sp>
      <p:sp>
        <p:nvSpPr>
          <p:cNvPr id="4" name="Dreptunghi rotunjit 3"/>
          <p:cNvSpPr/>
          <p:nvPr/>
        </p:nvSpPr>
        <p:spPr>
          <a:xfrm>
            <a:off x="899592" y="1690689"/>
            <a:ext cx="7416824" cy="502897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8288" indent="-268288" algn="just">
              <a:buFont typeface="+mj-lt"/>
              <a:buAutoNum type="arabicPeriod"/>
            </a:pPr>
            <a:r>
              <a:rPr lang="ro-RO" sz="2000" b="1" dirty="0" smtClean="0">
                <a:solidFill>
                  <a:schemeClr val="tx1"/>
                </a:solidFill>
                <a:latin typeface="Times New Roman" panose="02020603050405020304" pitchFamily="18" charset="0"/>
                <a:cs typeface="Times New Roman" panose="02020603050405020304" pitchFamily="18" charset="0"/>
              </a:rPr>
              <a:t>Întreprinderea </a:t>
            </a:r>
            <a:r>
              <a:rPr lang="en-US" sz="2000" b="1" dirty="0">
                <a:solidFill>
                  <a:schemeClr val="tx1"/>
                </a:solidFill>
                <a:latin typeface="Times New Roman" panose="02020603050405020304" pitchFamily="18" charset="0"/>
                <a:cs typeface="Times New Roman" panose="02020603050405020304" pitchFamily="18" charset="0"/>
              </a:rPr>
              <a:t>un</a:t>
            </a:r>
            <a:r>
              <a:rPr lang="ro-RO" sz="2000" b="1" dirty="0">
                <a:solidFill>
                  <a:schemeClr val="tx1"/>
                </a:solidFill>
                <a:latin typeface="Times New Roman" panose="02020603050405020304" pitchFamily="18" charset="0"/>
                <a:cs typeface="Times New Roman" panose="02020603050405020304" pitchFamily="18" charset="0"/>
              </a:rPr>
              <a:t>or acțiuni </a:t>
            </a:r>
            <a:r>
              <a:rPr lang="en-US" sz="2000" b="1" dirty="0">
                <a:solidFill>
                  <a:schemeClr val="tx1"/>
                </a:solidFill>
                <a:latin typeface="Times New Roman" panose="02020603050405020304" pitchFamily="18" charset="0"/>
                <a:cs typeface="Times New Roman" panose="02020603050405020304" pitchFamily="18" charset="0"/>
              </a:rPr>
              <a:t>de mentorat pentru reprezentanții organizațiilor societății civile</a:t>
            </a:r>
            <a:r>
              <a:rPr lang="ro-RO" sz="2000" b="1" dirty="0">
                <a:solidFill>
                  <a:schemeClr val="tx1"/>
                </a:solidFill>
                <a:latin typeface="Times New Roman" panose="02020603050405020304" pitchFamily="18" charset="0"/>
                <a:cs typeface="Times New Roman" panose="02020603050405020304" pitchFamily="18" charset="0"/>
              </a:rPr>
              <a:t> și a grupurilor de inițiative locale nou-create</a:t>
            </a:r>
            <a:r>
              <a:rPr lang="en-US" sz="2000" b="1" dirty="0">
                <a:solidFill>
                  <a:schemeClr val="tx1"/>
                </a:solidFill>
                <a:latin typeface="Times New Roman" panose="02020603050405020304" pitchFamily="18" charset="0"/>
                <a:cs typeface="Times New Roman" panose="02020603050405020304" pitchFamily="18" charset="0"/>
              </a:rPr>
              <a:t>, oferindu-le suport și îndrumare în ceea ce privește accesul la informații publice și participarea la dezbaterile publice</a:t>
            </a:r>
            <a:r>
              <a:rPr lang="en-US" sz="2000" b="1" dirty="0" smtClean="0">
                <a:solidFill>
                  <a:schemeClr val="tx1"/>
                </a:solidFill>
                <a:latin typeface="Times New Roman" panose="02020603050405020304" pitchFamily="18" charset="0"/>
                <a:cs typeface="Times New Roman" panose="02020603050405020304" pitchFamily="18" charset="0"/>
              </a:rPr>
              <a:t>.</a:t>
            </a:r>
            <a:endParaRPr lang="ro-RO" sz="2000" b="1" dirty="0">
              <a:solidFill>
                <a:schemeClr val="tx1"/>
              </a:solidFill>
              <a:latin typeface="Times New Roman" panose="02020603050405020304" pitchFamily="18" charset="0"/>
              <a:cs typeface="Times New Roman" panose="02020603050405020304" pitchFamily="18" charset="0"/>
            </a:endParaRPr>
          </a:p>
          <a:p>
            <a:pPr marL="268288" lvl="0" indent="-268288" algn="just">
              <a:buFont typeface="+mj-lt"/>
              <a:buAutoNum type="arabicPeriod"/>
            </a:pPr>
            <a:r>
              <a:rPr lang="ro-RO" sz="2000" b="1" dirty="0" smtClean="0">
                <a:solidFill>
                  <a:schemeClr val="tx1"/>
                </a:solidFill>
                <a:latin typeface="Times New Roman" panose="02020603050405020304" pitchFamily="18" charset="0"/>
                <a:cs typeface="Times New Roman" panose="02020603050405020304" pitchFamily="18" charset="0"/>
              </a:rPr>
              <a:t>Facilitarea </a:t>
            </a:r>
            <a:r>
              <a:rPr lang="ro-RO" sz="2000" b="1" dirty="0">
                <a:solidFill>
                  <a:schemeClr val="tx1"/>
                </a:solidFill>
                <a:latin typeface="Times New Roman" panose="02020603050405020304" pitchFamily="18" charset="0"/>
                <a:cs typeface="Times New Roman" panose="02020603050405020304" pitchFamily="18" charset="0"/>
              </a:rPr>
              <a:t>implicării active  a Organizațiilor Societății Civile, a organizațiilor de tineret altor tineri din raion în toate etapele de elaborare a Strategiei raionale de tineret pentru o următoare perioadă.</a:t>
            </a:r>
          </a:p>
          <a:p>
            <a:pPr marL="268288" indent="-268288" algn="just">
              <a:buFont typeface="+mj-lt"/>
              <a:buAutoNum type="arabicPeriod"/>
            </a:pPr>
            <a:r>
              <a:rPr lang="ro-RO" sz="2000" b="1" dirty="0">
                <a:solidFill>
                  <a:schemeClr val="tx1"/>
                </a:solidFill>
                <a:latin typeface="Times New Roman" panose="02020603050405020304" pitchFamily="18" charset="0"/>
                <a:cs typeface="Times New Roman" panose="02020603050405020304" pitchFamily="18" charset="0"/>
              </a:rPr>
              <a:t>Continuarea procesului de monitorizare a măsurilor întreprinse de Consiliul Raional Căușeni în asigurarea accesibilității la instituțiile publice pentru toate categoriile de persoane, cu accent pe persoanele cu dizabilități locomotorii și de </a:t>
            </a:r>
            <a:r>
              <a:rPr lang="ro-RO" sz="2000" b="1" dirty="0" smtClean="0">
                <a:solidFill>
                  <a:schemeClr val="tx1"/>
                </a:solidFill>
                <a:latin typeface="Times New Roman" panose="02020603050405020304" pitchFamily="18" charset="0"/>
                <a:cs typeface="Times New Roman" panose="02020603050405020304" pitchFamily="18" charset="0"/>
              </a:rPr>
              <a:t>văz.</a:t>
            </a:r>
            <a:r>
              <a:rPr lang="ro-RO" b="1" dirty="0" smtClean="0">
                <a:latin typeface="Times New Roman" panose="02020603050405020304" pitchFamily="18" charset="0"/>
                <a:cs typeface="Times New Roman" panose="02020603050405020304" pitchFamily="18" charset="0"/>
              </a:rPr>
              <a:t>.</a:t>
            </a:r>
            <a:endParaRPr lang="ro-RO" b="1" dirty="0">
              <a:latin typeface="Times New Roman" panose="02020603050405020304" pitchFamily="18" charset="0"/>
              <a:cs typeface="Times New Roman" panose="02020603050405020304" pitchFamily="18" charset="0"/>
            </a:endParaRPr>
          </a:p>
        </p:txBody>
      </p:sp>
      <p:sp>
        <p:nvSpPr>
          <p:cNvPr id="5" name="Dreptunghi rotunjit 4"/>
          <p:cNvSpPr/>
          <p:nvPr/>
        </p:nvSpPr>
        <p:spPr>
          <a:xfrm>
            <a:off x="1115616" y="476672"/>
            <a:ext cx="6984776" cy="108068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Consiliului Raional pentru Participare</a:t>
            </a:r>
            <a:r>
              <a:rPr lang="en-US"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o-RO" sz="2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își propune:</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255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04522325"/>
              </p:ext>
            </p:extLst>
          </p:nvPr>
        </p:nvGraphicFramePr>
        <p:xfrm>
          <a:off x="592133" y="4653136"/>
          <a:ext cx="7652275" cy="21746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upare 2"/>
          <p:cNvGrpSpPr/>
          <p:nvPr/>
        </p:nvGrpSpPr>
        <p:grpSpPr>
          <a:xfrm>
            <a:off x="1047055" y="836712"/>
            <a:ext cx="7197353" cy="1872208"/>
            <a:chOff x="235475" y="1096963"/>
            <a:chExt cx="7197353" cy="1565702"/>
          </a:xfrm>
          <a:scene3d>
            <a:camera prst="orthographicFront"/>
            <a:lightRig rig="flat" dir="t"/>
          </a:scene3d>
        </p:grpSpPr>
        <p:sp>
          <p:nvSpPr>
            <p:cNvPr id="5" name="Dreptunghi rotunjit 4"/>
            <p:cNvSpPr/>
            <p:nvPr/>
          </p:nvSpPr>
          <p:spPr>
            <a:xfrm>
              <a:off x="235475" y="1096963"/>
              <a:ext cx="7197353" cy="1565702"/>
            </a:xfrm>
            <a:prstGeom prst="roundRect">
              <a:avLst/>
            </a:prstGeom>
            <a:solidFill>
              <a:schemeClr val="accent6">
                <a:lumMod val="20000"/>
                <a:lumOff val="80000"/>
              </a:schemeClr>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6" name="CasetăText 5"/>
            <p:cNvSpPr txBox="1"/>
            <p:nvPr/>
          </p:nvSpPr>
          <p:spPr>
            <a:xfrm>
              <a:off x="311906" y="1173394"/>
              <a:ext cx="7044491" cy="1412840"/>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lvl="0" algn="just" defTabSz="800100">
                <a:lnSpc>
                  <a:spcPct val="150000"/>
                </a:lnSpc>
                <a:spcBef>
                  <a:spcPct val="0"/>
                </a:spcBef>
                <a:spcAft>
                  <a:spcPct val="35000"/>
                </a:spcAft>
              </a:pPr>
              <a:r>
                <a:rPr lang="ro-MD" sz="1800" b="1" kern="1200" noProof="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Participarea cetățenilor în procesul de guvernare locală este componenta de bază a unei democrații, fiind un mecanism de sporire a transparenței procesului decizional și eficienței actului de guvernare.</a:t>
              </a:r>
            </a:p>
          </p:txBody>
        </p:sp>
      </p:grpSp>
      <p:grpSp>
        <p:nvGrpSpPr>
          <p:cNvPr id="7" name="Grupare 6"/>
          <p:cNvGrpSpPr/>
          <p:nvPr/>
        </p:nvGrpSpPr>
        <p:grpSpPr>
          <a:xfrm>
            <a:off x="989459" y="3284985"/>
            <a:ext cx="7312544" cy="2592288"/>
            <a:chOff x="413461" y="-181978"/>
            <a:chExt cx="7312544" cy="2592288"/>
          </a:xfrm>
          <a:scene3d>
            <a:camera prst="orthographicFront"/>
            <a:lightRig rig="flat" dir="t"/>
          </a:scene3d>
        </p:grpSpPr>
        <p:sp>
          <p:nvSpPr>
            <p:cNvPr id="8" name="Dreptunghi rotunjit 7"/>
            <p:cNvSpPr/>
            <p:nvPr/>
          </p:nvSpPr>
          <p:spPr>
            <a:xfrm>
              <a:off x="413461" y="-181978"/>
              <a:ext cx="7312544" cy="2592288"/>
            </a:xfrm>
            <a:prstGeom prst="roundRect">
              <a:avLst/>
            </a:prstGeom>
            <a:solidFill>
              <a:schemeClr val="accent6">
                <a:lumMod val="20000"/>
                <a:lumOff val="80000"/>
              </a:schemeClr>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9" name="CasetăText 8"/>
            <p:cNvSpPr txBox="1"/>
            <p:nvPr/>
          </p:nvSpPr>
          <p:spPr>
            <a:xfrm>
              <a:off x="445783" y="106053"/>
              <a:ext cx="7100438" cy="1960400"/>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lvl="0" algn="just" defTabSz="800100">
                <a:lnSpc>
                  <a:spcPct val="150000"/>
                </a:lnSpc>
                <a:spcBef>
                  <a:spcPct val="0"/>
                </a:spcBef>
                <a:spcAft>
                  <a:spcPct val="35000"/>
                </a:spcAft>
              </a:pPr>
              <a:r>
                <a:rPr lang="ro-MD" sz="1800" b="1" kern="1200" noProof="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Provocările impuse de schimbările din societate la etapa actuală solicită eficientizarea activității sistemului de guvernare locală, orientând-o spre satisfacerea necesităților oamenilor, plasând omul în centrul priorităților. Necesitatea participării cetățenilor la procesul decizional reprezintă o condiție a bunei guvernări la nivel local. </a:t>
              </a:r>
            </a:p>
          </p:txBody>
        </p:sp>
      </p:grpSp>
    </p:spTree>
    <p:extLst>
      <p:ext uri="{BB962C8B-B14F-4D97-AF65-F5344CB8AC3E}">
        <p14:creationId xmlns:p14="http://schemas.microsoft.com/office/powerpoint/2010/main" val="1981767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reptunghi rotunjit 1"/>
          <p:cNvSpPr/>
          <p:nvPr/>
        </p:nvSpPr>
        <p:spPr>
          <a:xfrm>
            <a:off x="1043608" y="1484784"/>
            <a:ext cx="7272808" cy="511256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endParaRPr lang="ro-RO"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endParaRPr lang="ro-RO"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buNone/>
            </a:pPr>
            <a:r>
              <a:rPr lang="ro-RO" b="1" dirty="0" smtClean="0">
                <a:solidFill>
                  <a:schemeClr val="tx1"/>
                </a:solidFill>
                <a:latin typeface="Times New Roman" panose="02020603050405020304" pitchFamily="18" charset="0"/>
                <a:cs typeface="Times New Roman" panose="02020603050405020304" pitchFamily="18" charset="0"/>
              </a:rPr>
              <a:t>1. Să </a:t>
            </a:r>
            <a:r>
              <a:rPr lang="ro-RO" b="1" dirty="0">
                <a:solidFill>
                  <a:schemeClr val="tx1"/>
                </a:solidFill>
                <a:latin typeface="Times New Roman" panose="02020603050405020304" pitchFamily="18" charset="0"/>
                <a:cs typeface="Times New Roman" panose="02020603050405020304" pitchFamily="18" charset="0"/>
              </a:rPr>
              <a:t>asigure publicarea pe pagina web a Consiliului raional:</a:t>
            </a:r>
          </a:p>
          <a:p>
            <a:pPr lvl="0" algn="just">
              <a:buFont typeface="Wingdings" panose="05000000000000000000" pitchFamily="2" charset="2"/>
              <a:buChar char="Ø"/>
            </a:pPr>
            <a:r>
              <a:rPr lang="ro-RO" b="1" dirty="0">
                <a:solidFill>
                  <a:schemeClr val="tx1"/>
                </a:solidFill>
                <a:latin typeface="Times New Roman" panose="02020603050405020304" pitchFamily="18" charset="0"/>
                <a:cs typeface="Times New Roman" panose="02020603050405020304" pitchFamily="18" charset="0"/>
              </a:rPr>
              <a:t>Proiectele de decizie pentru </a:t>
            </a:r>
            <a:r>
              <a:rPr lang="ro-RO" b="1" dirty="0" smtClean="0">
                <a:solidFill>
                  <a:schemeClr val="tx1"/>
                </a:solidFill>
                <a:latin typeface="Times New Roman" panose="02020603050405020304" pitchFamily="18" charset="0"/>
                <a:cs typeface="Times New Roman" panose="02020603050405020304" pitchFamily="18" charset="0"/>
              </a:rPr>
              <a:t>consultări </a:t>
            </a:r>
            <a:r>
              <a:rPr lang="ro-RO" b="1" dirty="0">
                <a:solidFill>
                  <a:schemeClr val="tx1"/>
                </a:solidFill>
                <a:latin typeface="Times New Roman" panose="02020603050405020304" pitchFamily="18" charset="0"/>
                <a:cs typeface="Times New Roman" panose="02020603050405020304" pitchFamily="18" charset="0"/>
              </a:rPr>
              <a:t>publice în termeni </a:t>
            </a:r>
            <a:r>
              <a:rPr lang="ro-RO" b="1" dirty="0" smtClean="0">
                <a:solidFill>
                  <a:schemeClr val="tx1"/>
                </a:solidFill>
                <a:latin typeface="Times New Roman" panose="02020603050405020304" pitchFamily="18" charset="0"/>
                <a:cs typeface="Times New Roman" panose="02020603050405020304" pitchFamily="18" charset="0"/>
              </a:rPr>
              <a:t>legali;</a:t>
            </a:r>
          </a:p>
          <a:p>
            <a:pPr lvl="0" algn="just">
              <a:buFont typeface="Wingdings" panose="05000000000000000000" pitchFamily="2" charset="2"/>
              <a:buChar char="Ø"/>
            </a:pPr>
            <a:r>
              <a:rPr lang="ro-RO" b="1" dirty="0" smtClean="0">
                <a:solidFill>
                  <a:schemeClr val="tx1"/>
                </a:solidFill>
                <a:latin typeface="Times New Roman" panose="02020603050405020304" pitchFamily="18" charset="0"/>
                <a:cs typeface="Times New Roman" panose="02020603050405020304" pitchFamily="18" charset="0"/>
              </a:rPr>
              <a:t>Organizarea ședințelor de audieri publice în termeni 8-10 zile pînă la data ședinței;</a:t>
            </a:r>
            <a:endParaRPr lang="ro-RO" b="1" dirty="0">
              <a:solidFill>
                <a:schemeClr val="tx1"/>
              </a:solidFill>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ro-RO" b="1" dirty="0">
                <a:solidFill>
                  <a:schemeClr val="tx1"/>
                </a:solidFill>
                <a:latin typeface="Times New Roman" panose="02020603050405020304" pitchFamily="18" charset="0"/>
                <a:cs typeface="Times New Roman" panose="02020603050405020304" pitchFamily="18" charset="0"/>
              </a:rPr>
              <a:t>Procesele - verbale privind rezultatele</a:t>
            </a:r>
            <a:r>
              <a:rPr lang="en-US" b="1" dirty="0">
                <a:solidFill>
                  <a:schemeClr val="tx1"/>
                </a:solidFill>
                <a:latin typeface="Times New Roman" panose="02020603050405020304" pitchFamily="18" charset="0"/>
                <a:cs typeface="Times New Roman" panose="02020603050405020304" pitchFamily="18" charset="0"/>
              </a:rPr>
              <a:t> consultărilor publice a proiectelor de </a:t>
            </a:r>
            <a:r>
              <a:rPr lang="en-US" b="1" dirty="0" smtClean="0">
                <a:solidFill>
                  <a:schemeClr val="tx1"/>
                </a:solidFill>
                <a:latin typeface="Times New Roman" panose="02020603050405020304" pitchFamily="18" charset="0"/>
                <a:cs typeface="Times New Roman" panose="02020603050405020304" pitchFamily="18" charset="0"/>
              </a:rPr>
              <a:t>decizie</a:t>
            </a:r>
            <a:r>
              <a:rPr lang="ro-RO" b="1" dirty="0" smtClean="0">
                <a:solidFill>
                  <a:schemeClr val="tx1"/>
                </a:solidFill>
                <a:latin typeface="Times New Roman" panose="02020603050405020304" pitchFamily="18" charset="0"/>
                <a:cs typeface="Times New Roman" panose="02020603050405020304" pitchFamily="18" charset="0"/>
              </a:rPr>
              <a:t>;</a:t>
            </a:r>
            <a:r>
              <a:rPr lang="en-US" b="1" dirty="0" smtClean="0">
                <a:solidFill>
                  <a:schemeClr val="tx1"/>
                </a:solidFill>
                <a:latin typeface="Times New Roman" panose="02020603050405020304" pitchFamily="18" charset="0"/>
                <a:cs typeface="Times New Roman" panose="02020603050405020304" pitchFamily="18" charset="0"/>
              </a:rPr>
              <a:t> </a:t>
            </a:r>
            <a:r>
              <a:rPr lang="ro-RO" b="1" dirty="0" smtClean="0">
                <a:solidFill>
                  <a:schemeClr val="tx1"/>
                </a:solidFill>
                <a:latin typeface="Times New Roman" panose="02020603050405020304" pitchFamily="18" charset="0"/>
                <a:cs typeface="Times New Roman" panose="02020603050405020304" pitchFamily="18" charset="0"/>
              </a:rPr>
              <a:t> </a:t>
            </a:r>
            <a:endParaRPr lang="ro-RO" b="1" dirty="0">
              <a:solidFill>
                <a:schemeClr val="tx1"/>
              </a:solidFill>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ro-RO" b="1" dirty="0">
                <a:solidFill>
                  <a:schemeClr val="tx1"/>
                </a:solidFill>
                <a:latin typeface="Times New Roman" panose="02020603050405020304" pitchFamily="18" charset="0"/>
                <a:cs typeface="Times New Roman" panose="02020603050405020304" pitchFamily="18" charset="0"/>
              </a:rPr>
              <a:t>Sinteza recomandărilor parvenite în rezultatul consultărilor publice de la </a:t>
            </a:r>
            <a:r>
              <a:rPr lang="ro-RO" b="1" dirty="0" smtClean="0">
                <a:solidFill>
                  <a:schemeClr val="tx1"/>
                </a:solidFill>
                <a:latin typeface="Times New Roman" panose="02020603050405020304" pitchFamily="18" charset="0"/>
                <a:cs typeface="Times New Roman" panose="02020603050405020304" pitchFamily="18" charset="0"/>
              </a:rPr>
              <a:t>CRP Căușeni, </a:t>
            </a:r>
            <a:r>
              <a:rPr lang="ro-RO" b="1" dirty="0">
                <a:solidFill>
                  <a:schemeClr val="tx1"/>
                </a:solidFill>
                <a:latin typeface="Times New Roman" panose="02020603050405020304" pitchFamily="18" charset="0"/>
                <a:cs typeface="Times New Roman" panose="02020603050405020304" pitchFamily="18" charset="0"/>
              </a:rPr>
              <a:t>alte parți interesate acceptate și respinse;</a:t>
            </a:r>
            <a:endParaRPr lang="en-US" b="1" dirty="0">
              <a:solidFill>
                <a:schemeClr val="tx1"/>
              </a:solidFill>
              <a:latin typeface="Times New Roman" panose="02020603050405020304" pitchFamily="18" charset="0"/>
              <a:cs typeface="Times New Roman" panose="02020603050405020304" pitchFamily="18" charset="0"/>
            </a:endParaRPr>
          </a:p>
          <a:p>
            <a:pPr lvl="0" algn="just"/>
            <a:r>
              <a:rPr lang="ro-RO" b="1" dirty="0" smtClean="0">
                <a:solidFill>
                  <a:schemeClr val="tx1"/>
                </a:solidFill>
                <a:latin typeface="Times New Roman" panose="02020603050405020304" pitchFamily="18" charset="0"/>
                <a:cs typeface="Times New Roman" panose="02020603050405020304" pitchFamily="18" charset="0"/>
              </a:rPr>
              <a:t>2. Organizarea </a:t>
            </a:r>
            <a:r>
              <a:rPr lang="ro-RO" b="1" dirty="0">
                <a:solidFill>
                  <a:schemeClr val="tx1"/>
                </a:solidFill>
                <a:latin typeface="Times New Roman" panose="02020603050405020304" pitchFamily="18" charset="0"/>
                <a:cs typeface="Times New Roman" panose="02020603050405020304" pitchFamily="18" charset="0"/>
              </a:rPr>
              <a:t>consultărilor publice a proiectelor de decizie cu impact major în raion </a:t>
            </a:r>
            <a:r>
              <a:rPr lang="ro-RO" b="1" dirty="0" smtClean="0">
                <a:solidFill>
                  <a:schemeClr val="tx1"/>
                </a:solidFill>
                <a:latin typeface="Times New Roman" panose="02020603050405020304" pitchFamily="18" charset="0"/>
                <a:cs typeface="Times New Roman" panose="02020603050405020304" pitchFamily="18" charset="0"/>
              </a:rPr>
              <a:t>pe marginea unui singur proiect, cu </a:t>
            </a:r>
            <a:r>
              <a:rPr lang="ro-RO" b="1" dirty="0">
                <a:solidFill>
                  <a:schemeClr val="tx1"/>
                </a:solidFill>
                <a:latin typeface="Times New Roman" panose="02020603050405020304" pitchFamily="18" charset="0"/>
                <a:cs typeface="Times New Roman" panose="02020603050405020304" pitchFamily="18" charset="0"/>
              </a:rPr>
              <a:t>participarea largă a funcționarilor publici, a reprezentanților instituțiilor finanțate din bugetul raional, reprezentanți a organizațiilor societății civile, a conducerii raionului și  mass-media.   </a:t>
            </a:r>
            <a:endParaRPr lang="en-US" b="1" dirty="0">
              <a:solidFill>
                <a:schemeClr val="tx1"/>
              </a:solidFill>
              <a:latin typeface="Times New Roman" panose="02020603050405020304" pitchFamily="18" charset="0"/>
              <a:cs typeface="Times New Roman" panose="02020603050405020304" pitchFamily="18" charset="0"/>
            </a:endParaRPr>
          </a:p>
          <a:p>
            <a:pPr algn="just"/>
            <a:r>
              <a:rPr lang="ro-MD" b="1" dirty="0" smtClean="0">
                <a:solidFill>
                  <a:schemeClr val="tx1"/>
                </a:solidFill>
                <a:latin typeface="Times New Roman" panose="02020603050405020304" pitchFamily="18" charset="0"/>
                <a:cs typeface="Times New Roman" panose="02020603050405020304" pitchFamily="18" charset="0"/>
              </a:rPr>
              <a:t>3. Întreprinderea </a:t>
            </a:r>
            <a:r>
              <a:rPr lang="ro-MD" b="1" dirty="0">
                <a:solidFill>
                  <a:schemeClr val="tx1"/>
                </a:solidFill>
                <a:latin typeface="Times New Roman" panose="02020603050405020304" pitchFamily="18" charset="0"/>
                <a:cs typeface="Times New Roman" panose="02020603050405020304" pitchFamily="18" charset="0"/>
              </a:rPr>
              <a:t>acțiunilor concrete de elaborare a Strategiei raionale </a:t>
            </a:r>
            <a:r>
              <a:rPr lang="ro-RO" b="1" dirty="0">
                <a:solidFill>
                  <a:schemeClr val="tx1"/>
                </a:solidFill>
                <a:latin typeface="Times New Roman" panose="02020603050405020304" pitchFamily="18" charset="0"/>
                <a:cs typeface="Times New Roman" panose="02020603050405020304" pitchFamily="18" charset="0"/>
              </a:rPr>
              <a:t>de dezvoltare durabilă a raionului</a:t>
            </a:r>
            <a:r>
              <a:rPr lang="ro-RO"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lvl="0" indent="0">
              <a:buNone/>
            </a:pPr>
            <a:endParaRPr lang="ro-RO"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lvl="0" indent="0">
              <a:buNone/>
            </a:pPr>
            <a:endParaRPr lang="ro-RO"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Dreptunghi rotunjit 2"/>
          <p:cNvSpPr/>
          <p:nvPr/>
        </p:nvSpPr>
        <p:spPr>
          <a:xfrm>
            <a:off x="1187624" y="278780"/>
            <a:ext cx="7056784" cy="11339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ro-RO" sz="3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Propuneri pentru  </a:t>
            </a:r>
          </a:p>
          <a:p>
            <a:pPr marL="0" indent="0" algn="ctr">
              <a:buNone/>
            </a:pPr>
            <a:r>
              <a:rPr lang="ro-RO" sz="3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Consiliul </a:t>
            </a:r>
            <a:r>
              <a:rPr lang="ro-RO" sz="3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raional Căușeni </a:t>
            </a:r>
            <a:r>
              <a:rPr lang="ro-RO"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127574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Текст 2"/>
          <p:cNvSpPr>
            <a:spLocks noGrp="1"/>
          </p:cNvSpPr>
          <p:nvPr>
            <p:ph type="body" idx="1"/>
          </p:nvPr>
        </p:nvSpPr>
        <p:spPr>
          <a:xfrm>
            <a:off x="1110816" y="346348"/>
            <a:ext cx="7373937" cy="1714500"/>
          </a:xfrm>
        </p:spPr>
        <p:txBody>
          <a:bodyPr>
            <a:normAutofit/>
          </a:bodyPr>
          <a:lstStyle/>
          <a:p>
            <a:pPr marL="17463" algn="ctr" eaLnBrk="1" hangingPunct="1">
              <a:spcBef>
                <a:spcPct val="0"/>
              </a:spcBef>
            </a:pPr>
            <a:r>
              <a:rPr lang="en-US" sz="5400" b="1" dirty="0" smtClean="0">
                <a:latin typeface="Times New Roman" panose="02020603050405020304" pitchFamily="18" charset="0"/>
                <a:cs typeface="Times New Roman" panose="02020603050405020304" pitchFamily="18" charset="0"/>
              </a:rPr>
              <a:t>V</a:t>
            </a:r>
            <a:r>
              <a:rPr lang="ro-RO" sz="5400" b="1" dirty="0" smtClean="0">
                <a:latin typeface="Times New Roman" panose="02020603050405020304" pitchFamily="18" charset="0"/>
                <a:cs typeface="Times New Roman" panose="02020603050405020304" pitchFamily="18" charset="0"/>
              </a:rPr>
              <a:t>ă mulţumesc pentru </a:t>
            </a:r>
            <a:endParaRPr lang="en-US" sz="5400" b="1" dirty="0" smtClean="0">
              <a:latin typeface="Times New Roman" panose="02020603050405020304" pitchFamily="18" charset="0"/>
              <a:cs typeface="Times New Roman" panose="02020603050405020304" pitchFamily="18" charset="0"/>
            </a:endParaRPr>
          </a:p>
          <a:p>
            <a:pPr marL="17463" algn="ctr" eaLnBrk="1" hangingPunct="1">
              <a:spcBef>
                <a:spcPct val="0"/>
              </a:spcBef>
            </a:pPr>
            <a:r>
              <a:rPr lang="ro-RO" sz="5400" b="1" dirty="0" smtClean="0">
                <a:latin typeface="Times New Roman" panose="02020603050405020304" pitchFamily="18" charset="0"/>
                <a:cs typeface="Times New Roman" panose="02020603050405020304" pitchFamily="18" charset="0"/>
              </a:rPr>
              <a:t>atenție!</a:t>
            </a:r>
            <a:endParaRPr lang="ru-RU" sz="5400" b="1" dirty="0" smtClean="0">
              <a:latin typeface="Times New Roman" panose="02020603050405020304" pitchFamily="18" charset="0"/>
              <a:cs typeface="Times New Roman" panose="02020603050405020304" pitchFamily="18" charset="0"/>
            </a:endParaRPr>
          </a:p>
        </p:txBody>
      </p:sp>
      <p:sp>
        <p:nvSpPr>
          <p:cNvPr id="46082" name="Прямоугольник 3"/>
          <p:cNvSpPr>
            <a:spLocks noChangeArrowheads="1"/>
          </p:cNvSpPr>
          <p:nvPr/>
        </p:nvSpPr>
        <p:spPr bwMode="auto">
          <a:xfrm>
            <a:off x="1475656" y="2060848"/>
            <a:ext cx="6644258" cy="2677656"/>
          </a:xfrm>
          <a:prstGeom prst="rect">
            <a:avLst/>
          </a:prstGeom>
          <a:noFill/>
          <a:ln w="9525">
            <a:noFill/>
            <a:miter lim="800000"/>
            <a:headEnd/>
            <a:tailEnd/>
          </a:ln>
        </p:spPr>
        <p:txBody>
          <a:bodyPr wrap="square">
            <a:spAutoFit/>
          </a:bodyPr>
          <a:lstStyle/>
          <a:p>
            <a:pPr algn="ctr"/>
            <a:r>
              <a:rPr lang="en-US" sz="2400" b="1" dirty="0" smtClean="0">
                <a:latin typeface="Georgia" pitchFamily="18" charset="0"/>
              </a:rPr>
              <a:t>Consiliul Raional de </a:t>
            </a:r>
          </a:p>
          <a:p>
            <a:pPr algn="ctr"/>
            <a:r>
              <a:rPr lang="en-US" sz="2400" b="1" dirty="0" smtClean="0">
                <a:latin typeface="Georgia" pitchFamily="18" charset="0"/>
              </a:rPr>
              <a:t>Participare C</a:t>
            </a:r>
            <a:r>
              <a:rPr lang="ro-MD" sz="2400" b="1" dirty="0" smtClean="0">
                <a:latin typeface="Georgia" pitchFamily="18" charset="0"/>
              </a:rPr>
              <a:t>ă</a:t>
            </a:r>
            <a:r>
              <a:rPr lang="en-US" sz="2400" b="1" dirty="0" smtClean="0">
                <a:latin typeface="Georgia" pitchFamily="18" charset="0"/>
              </a:rPr>
              <a:t>u</a:t>
            </a:r>
            <a:r>
              <a:rPr lang="ro-MD" sz="2400" b="1" dirty="0">
                <a:latin typeface="Georgia" pitchFamily="18" charset="0"/>
              </a:rPr>
              <a:t>ș</a:t>
            </a:r>
            <a:r>
              <a:rPr lang="en-US" sz="2400" b="1" dirty="0" err="1" smtClean="0">
                <a:latin typeface="Georgia" pitchFamily="18" charset="0"/>
              </a:rPr>
              <a:t>eni</a:t>
            </a:r>
            <a:r>
              <a:rPr lang="en-US" sz="2400" b="1" dirty="0" smtClean="0">
                <a:latin typeface="Georgia" pitchFamily="18" charset="0"/>
              </a:rPr>
              <a:t>,</a:t>
            </a:r>
          </a:p>
          <a:p>
            <a:pPr algn="ctr"/>
            <a:r>
              <a:rPr lang="en-US" sz="2400" b="1" dirty="0" smtClean="0">
                <a:latin typeface="Georgia" pitchFamily="18" charset="0"/>
              </a:rPr>
              <a:t>Date </a:t>
            </a:r>
            <a:r>
              <a:rPr lang="ro-RO" sz="2400" b="1" dirty="0" smtClean="0">
                <a:latin typeface="Georgia" pitchFamily="18" charset="0"/>
              </a:rPr>
              <a:t> </a:t>
            </a:r>
            <a:r>
              <a:rPr lang="en-US" sz="2400" b="1" dirty="0" smtClean="0">
                <a:latin typeface="Georgia" pitchFamily="18" charset="0"/>
              </a:rPr>
              <a:t>de contact:</a:t>
            </a:r>
          </a:p>
          <a:p>
            <a:pPr algn="ctr"/>
            <a:r>
              <a:rPr lang="en-US" sz="2400" b="1" dirty="0" smtClean="0">
                <a:latin typeface="Georgia" pitchFamily="18" charset="0"/>
              </a:rPr>
              <a:t>tel</a:t>
            </a:r>
            <a:r>
              <a:rPr lang="en-US" sz="2400" b="1" dirty="0">
                <a:latin typeface="Georgia" pitchFamily="18" charset="0"/>
              </a:rPr>
              <a:t>: 0243 </a:t>
            </a:r>
            <a:r>
              <a:rPr lang="en-US" sz="2400" b="1" dirty="0" smtClean="0">
                <a:latin typeface="Georgia" pitchFamily="18" charset="0"/>
              </a:rPr>
              <a:t>2</a:t>
            </a:r>
            <a:r>
              <a:rPr lang="ro-RO" sz="2400" b="1" dirty="0" smtClean="0">
                <a:latin typeface="Georgia" pitchFamily="18" charset="0"/>
              </a:rPr>
              <a:t>1</a:t>
            </a:r>
            <a:r>
              <a:rPr lang="en-US" sz="2400" b="1" dirty="0" smtClean="0">
                <a:latin typeface="Georgia" pitchFamily="18" charset="0"/>
              </a:rPr>
              <a:t>68</a:t>
            </a:r>
            <a:r>
              <a:rPr lang="ro-RO" sz="2400" b="1" dirty="0" smtClean="0">
                <a:latin typeface="Georgia" pitchFamily="18" charset="0"/>
              </a:rPr>
              <a:t>0</a:t>
            </a:r>
            <a:r>
              <a:rPr lang="en-US" sz="2400" b="1" dirty="0" smtClean="0">
                <a:latin typeface="Georgia" pitchFamily="18" charset="0"/>
              </a:rPr>
              <a:t>, 069</a:t>
            </a:r>
            <a:r>
              <a:rPr lang="ro-MD" sz="2400" b="1" dirty="0" smtClean="0">
                <a:latin typeface="Georgia" pitchFamily="18" charset="0"/>
              </a:rPr>
              <a:t>869054</a:t>
            </a:r>
            <a:endParaRPr lang="ro-RO" sz="2400" b="1" dirty="0" smtClean="0">
              <a:latin typeface="Georgia" pitchFamily="18" charset="0"/>
            </a:endParaRPr>
          </a:p>
          <a:p>
            <a:pPr algn="ctr"/>
            <a:r>
              <a:rPr lang="en-US" sz="2400" b="1" dirty="0" smtClean="0">
                <a:latin typeface="Georgia" pitchFamily="18" charset="0"/>
              </a:rPr>
              <a:t>e-mail</a:t>
            </a:r>
            <a:r>
              <a:rPr lang="en-US" sz="2400" b="1" dirty="0">
                <a:latin typeface="Georgia" pitchFamily="18" charset="0"/>
              </a:rPr>
              <a:t>: </a:t>
            </a:r>
            <a:r>
              <a:rPr lang="en-US" sz="2400" b="1" dirty="0" smtClean="0">
                <a:latin typeface="Georgia" pitchFamily="18" charset="0"/>
                <a:hlinkClick r:id="rId2"/>
              </a:rPr>
              <a:t>crpcauseni@gmail.com</a:t>
            </a:r>
            <a:endParaRPr lang="ro-MD" sz="2400" b="1" dirty="0" smtClean="0">
              <a:latin typeface="Georgia" pitchFamily="18" charset="0"/>
            </a:endParaRPr>
          </a:p>
          <a:p>
            <a:pPr algn="ctr"/>
            <a:r>
              <a:rPr lang="ro-MD" sz="2400" b="1" dirty="0" smtClean="0">
                <a:latin typeface="Georgia" pitchFamily="18" charset="0"/>
              </a:rPr>
              <a:t>            </a:t>
            </a:r>
            <a:r>
              <a:rPr lang="ro-MD" sz="2400" b="1" dirty="0" smtClean="0">
                <a:latin typeface="Georgia" pitchFamily="18" charset="0"/>
                <a:hlinkClick r:id="rId3"/>
              </a:rPr>
              <a:t>osad_cm@yahoo.com</a:t>
            </a:r>
            <a:endParaRPr lang="ro-MD" sz="2400" b="1" dirty="0" smtClean="0">
              <a:latin typeface="Georgia" pitchFamily="18" charset="0"/>
            </a:endParaRPr>
          </a:p>
          <a:p>
            <a:pPr algn="ctr"/>
            <a:endParaRPr lang="ru-RU" sz="2400" b="1" dirty="0">
              <a:latin typeface="Georgi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reptunghi rotunjit 4"/>
          <p:cNvSpPr/>
          <p:nvPr/>
        </p:nvSpPr>
        <p:spPr>
          <a:xfrm>
            <a:off x="944141" y="3933056"/>
            <a:ext cx="7416824" cy="292494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auto">
              <a:lnSpc>
                <a:spcPct val="150000"/>
              </a:lnSpc>
              <a:spcAft>
                <a:spcPts val="0"/>
              </a:spcAft>
            </a:pPr>
            <a:r>
              <a:rPr lang="ro-RO"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Consiliul </a:t>
            </a: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Raional </a:t>
            </a:r>
            <a:r>
              <a:rPr lang="ro-RO"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pentru Participare Căușeni are ca scop dezvoltarea și promovarea parteneriatului strategic între autoritățile publice locale și Societatea Civilă în vederea consolidării bunei guvernări la nivel raional, prin facilitarea comunicării părților interesate la toate etapele procesului </a:t>
            </a: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decizional.  </a:t>
            </a:r>
            <a:endParaRPr lang="en-US"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899592" y="692696"/>
            <a:ext cx="7461373" cy="3096344"/>
          </a:xfrm>
          <a:prstGeom prst="roundRect">
            <a:avLst/>
          </a:prstGeom>
          <a:solidFill>
            <a:schemeClr val="accent6">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a:lstStyle/>
          <a:p>
            <a:pPr algn="just">
              <a:lnSpc>
                <a:spcPct val="150000"/>
              </a:lnSpc>
            </a:pPr>
            <a:r>
              <a:rPr lang="ro-MD"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Consiliului raional pentru Participare creat la 3 august 2018, cu modificările ulterioare până în prezent, este un exemplu concret de implicare a Societății Civile  în monitorizarea procesului transparenței decizionale în </a:t>
            </a:r>
            <a:r>
              <a:rPr lang="ro-MD"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a:t>
            </a:r>
            <a:r>
              <a:rPr lang="ro-MD"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onsiliului raional Căușeni, de fortificare a capacităților participative a acestea în promovarea politicilor incluzive printr-un dialog constructiv cu APL și creării oportunităților pentru aplicarea cerințelor legale.</a:t>
            </a:r>
            <a:endParaRPr lang="en-US"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9766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re 3"/>
          <p:cNvGrpSpPr/>
          <p:nvPr/>
        </p:nvGrpSpPr>
        <p:grpSpPr>
          <a:xfrm>
            <a:off x="539552" y="758855"/>
            <a:ext cx="7992888" cy="5544616"/>
            <a:chOff x="233951" y="-157235"/>
            <a:chExt cx="7421329" cy="1746987"/>
          </a:xfrm>
          <a:solidFill>
            <a:schemeClr val="accent6">
              <a:lumMod val="20000"/>
              <a:lumOff val="80000"/>
            </a:schemeClr>
          </a:solidFill>
          <a:scene3d>
            <a:camera prst="orthographicFront"/>
            <a:lightRig rig="flat" dir="t"/>
          </a:scene3d>
        </p:grpSpPr>
        <p:sp>
          <p:nvSpPr>
            <p:cNvPr id="5" name="Dreptunghi rotunjit 4"/>
            <p:cNvSpPr/>
            <p:nvPr/>
          </p:nvSpPr>
          <p:spPr>
            <a:xfrm>
              <a:off x="233951" y="-157235"/>
              <a:ext cx="7421329" cy="1718123"/>
            </a:xfrm>
            <a:prstGeom prst="roundRect">
              <a:avLst/>
            </a:prstGeom>
            <a:grp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6" name="CasetăText 5"/>
            <p:cNvSpPr txBox="1"/>
            <p:nvPr/>
          </p:nvSpPr>
          <p:spPr>
            <a:xfrm>
              <a:off x="233951" y="110214"/>
              <a:ext cx="7200901" cy="1479538"/>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lvl="0" algn="just" defTabSz="800100">
                <a:lnSpc>
                  <a:spcPct val="150000"/>
                </a:lnSpc>
                <a:spcBef>
                  <a:spcPct val="0"/>
                </a:spcBef>
                <a:spcAft>
                  <a:spcPct val="35000"/>
                </a:spcAft>
              </a:pPr>
              <a:endParaRPr lang="ro-MD" sz="1800" b="1" kern="1200" noProof="0" dirty="0" smtClean="0">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grpSp>
      <p:sp>
        <p:nvSpPr>
          <p:cNvPr id="11" name="Dreptunghi 10"/>
          <p:cNvSpPr/>
          <p:nvPr/>
        </p:nvSpPr>
        <p:spPr>
          <a:xfrm>
            <a:off x="755576" y="692694"/>
            <a:ext cx="7344816" cy="4801314"/>
          </a:xfrm>
          <a:prstGeom prst="rect">
            <a:avLst/>
          </a:prstGeom>
        </p:spPr>
        <p:txBody>
          <a:bodyPr wrap="square">
            <a:spAutoFit/>
          </a:bodyPr>
          <a:lstStyle/>
          <a:p>
            <a:pPr marL="0" indent="0" algn="ctr">
              <a:buNone/>
            </a:pPr>
            <a:endParaRPr lang="ro-RO" b="1" dirty="0">
              <a:effectLst>
                <a:outerShdw blurRad="38100" dist="38100" dir="2700000" algn="tl">
                  <a:srgbClr val="000000">
                    <a:alpha val="43137"/>
                  </a:srgbClr>
                </a:outerShdw>
              </a:effectLst>
            </a:endParaRPr>
          </a:p>
          <a:p>
            <a:pPr marL="0" indent="0" algn="just">
              <a:buNone/>
            </a:pPr>
            <a:r>
              <a:rPr lang="ro-RO"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Raportul </a:t>
            </a:r>
            <a:r>
              <a:rPr lang="ro-RO"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privind transparența în procesul decizional în activitatea Consiliului raional Căușeni a fost elaborat aplicând metoda de </a:t>
            </a:r>
            <a:r>
              <a:rPr lang="ro-RO"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observație prin:</a:t>
            </a:r>
          </a:p>
          <a:p>
            <a:pPr marL="0" indent="0" algn="just">
              <a:buNone/>
            </a:pPr>
            <a:endParaRPr lang="ro-RO"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Monitorizarea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sistematică a paginii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web</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paginii de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Facebook și e-mail</a:t>
            </a:r>
            <a:endPar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Consiliului Raional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Căușeni: </a:t>
            </a:r>
          </a:p>
          <a:p>
            <a:pPr marL="285750" indent="-285750" algn="just">
              <a:buFont typeface="Wingdings" panose="05000000000000000000" pitchFamily="2" charset="2"/>
              <a:buChar char="Ø"/>
            </a:pPr>
            <a:r>
              <a:rPr lang="ro-RO" b="1" u="sng"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http</a:t>
            </a:r>
            <a:r>
              <a:rPr lang="ro-RO" b="1" u="sng"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a:t>
            </a:r>
            <a:r>
              <a:rPr lang="ro-RO" b="1" u="sng"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www.causeni.md</a:t>
            </a:r>
            <a:r>
              <a:rPr lang="ro-RO"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o-RO" dirty="0" smtClean="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o-RO"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https</a:t>
            </a:r>
            <a:r>
              <a:rPr lang="ro-RO"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://www.facebook.com/CRCauseni</a:t>
            </a:r>
            <a:endParaRPr lang="ro-RO"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Acumularea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informațiilor de la membrii CRP Căușeni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rezultatul  participării acestora:</a:t>
            </a:r>
          </a:p>
          <a:p>
            <a:pPr marL="285750" indent="-285750" algn="just">
              <a:buFont typeface="Wingdings" panose="05000000000000000000" pitchFamily="2" charset="2"/>
              <a:buChar char="Ø"/>
            </a:pP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ședințele ordinare și extraordinare ale Consiliului raional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Căușeni</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consultările publice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organizate; </a:t>
            </a:r>
            <a:endPar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ședințele comisiilor </a:t>
            </a:r>
            <a:r>
              <a:rPr lang="ro-RO"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consutative</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din  discuțiile sistematice cu secretarul Consiliului raional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Căușeni, alți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funcționari responsabili din aparatul Președintelui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raionului;</a:t>
            </a:r>
            <a:endPar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tabLst>
                <a:tab pos="182563" algn="l"/>
              </a:tabLst>
            </a:pP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prin  </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comunicarea cu cetățenii la locul de </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trai</a:t>
            </a:r>
            <a:r>
              <a:rPr lang="ro-RO"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366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ubstituent conținut 3"/>
          <p:cNvGraphicFramePr>
            <a:graphicFrameLocks noGrp="1"/>
          </p:cNvGraphicFramePr>
          <p:nvPr>
            <p:ph idx="1"/>
            <p:extLst>
              <p:ext uri="{D42A27DB-BD31-4B8C-83A1-F6EECF244321}">
                <p14:modId xmlns:p14="http://schemas.microsoft.com/office/powerpoint/2010/main" val="2888306682"/>
              </p:ext>
            </p:extLst>
          </p:nvPr>
        </p:nvGraphicFramePr>
        <p:xfrm>
          <a:off x="395536" y="332656"/>
          <a:ext cx="8291264"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кругленный прямоугольник 3"/>
          <p:cNvSpPr/>
          <p:nvPr/>
        </p:nvSpPr>
        <p:spPr>
          <a:xfrm>
            <a:off x="899592" y="620688"/>
            <a:ext cx="7488832"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Este de menționat că, în </a:t>
            </a:r>
            <a:r>
              <a:rPr lang="ro-RO"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perioada anului </a:t>
            </a: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2024 </a:t>
            </a:r>
            <a:r>
              <a:rPr lang="ro-RO" b="1" u="sng"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Consiliul raional Căușeni</a:t>
            </a:r>
            <a:r>
              <a:rPr lang="ro-RO"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întreprins </a:t>
            </a: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acțiuni  concrete </a:t>
            </a:r>
            <a:r>
              <a:rPr lang="ro-RO"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vederea  îmbunătățirii și asigurării transparenței procesului </a:t>
            </a:r>
            <a:r>
              <a:rPr lang="ro-RO"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decizional prin: </a:t>
            </a:r>
          </a:p>
          <a:p>
            <a:pPr algn="just"/>
            <a:r>
              <a:rPr lang="ro-RO" b="1" dirty="0" smtClean="0">
                <a:solidFill>
                  <a:schemeClr val="tx1"/>
                </a:solidFill>
                <a:latin typeface="Times New Roman" panose="02020603050405020304" pitchFamily="18" charset="0"/>
                <a:cs typeface="Times New Roman" panose="02020603050405020304" pitchFamily="18" charset="0"/>
              </a:rPr>
              <a:t>Publicarea sistematică pe </a:t>
            </a:r>
            <a:r>
              <a:rPr lang="ro-RO" b="1" dirty="0">
                <a:solidFill>
                  <a:schemeClr val="tx1"/>
                </a:solidFill>
                <a:latin typeface="Times New Roman" panose="02020603050405020304" pitchFamily="18" charset="0"/>
                <a:cs typeface="Times New Roman" panose="02020603050405020304" pitchFamily="18" charset="0"/>
              </a:rPr>
              <a:t>pagina web a Consiliului </a:t>
            </a:r>
            <a:r>
              <a:rPr lang="ro-RO" b="1" dirty="0" smtClean="0">
                <a:solidFill>
                  <a:schemeClr val="tx1"/>
                </a:solidFill>
                <a:latin typeface="Times New Roman" panose="02020603050405020304" pitchFamily="18" charset="0"/>
                <a:cs typeface="Times New Roman" panose="02020603050405020304" pitchFamily="18" charset="0"/>
              </a:rPr>
              <a:t>raional:</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proiectelor de decizie pentru ședințele convocate;</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anunțurilor de organizare a ședințelor de audieri publice privind examinarea proiectelor de decizie;</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proceselor verbale ale ședințelor Consiliului raional</a:t>
            </a:r>
            <a:r>
              <a:rPr lang="ro-RO" b="1" dirty="0">
                <a:solidFill>
                  <a:schemeClr val="tx1"/>
                </a:solidFill>
                <a:latin typeface="Times New Roman" panose="02020603050405020304" pitchFamily="18" charset="0"/>
                <a:cs typeface="Times New Roman" panose="02020603050405020304" pitchFamily="18" charset="0"/>
              </a:rPr>
              <a:t>, în </a:t>
            </a:r>
            <a:r>
              <a:rPr lang="ro-RO" b="1" dirty="0" smtClean="0">
                <a:solidFill>
                  <a:schemeClr val="tx1"/>
                </a:solidFill>
                <a:latin typeface="Times New Roman" panose="02020603050405020304" pitchFamily="18" charset="0"/>
                <a:cs typeface="Times New Roman" panose="02020603050405020304" pitchFamily="18" charset="0"/>
              </a:rPr>
              <a:t>premieră, </a:t>
            </a:r>
            <a:r>
              <a:rPr lang="ro-RO" b="1" dirty="0">
                <a:solidFill>
                  <a:schemeClr val="tx1"/>
                </a:solidFill>
                <a:latin typeface="Times New Roman" panose="02020603050405020304" pitchFamily="18" charset="0"/>
                <a:cs typeface="Times New Roman" panose="02020603050405020304" pitchFamily="18" charset="0"/>
              </a:rPr>
              <a:t>ceea </a:t>
            </a:r>
            <a:r>
              <a:rPr lang="ro-RO" b="1" dirty="0" smtClean="0">
                <a:solidFill>
                  <a:schemeClr val="tx1"/>
                </a:solidFill>
                <a:latin typeface="Times New Roman" panose="02020603050405020304" pitchFamily="18" charset="0"/>
                <a:cs typeface="Times New Roman" panose="02020603050405020304" pitchFamily="18" charset="0"/>
              </a:rPr>
              <a:t>ce permite cetățenilor din raion să cunoască modul de adoptare a deciziilor;</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avizelor, adresărilor Consiliului Raional pentru Participare la proiectele de decizie;  </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deciziilor adoptate;</a:t>
            </a:r>
          </a:p>
          <a:p>
            <a:pPr marL="342900" indent="-342900" algn="just">
              <a:buFont typeface="Arial" panose="020B0604020202020204" pitchFamily="34" charset="0"/>
              <a:buChar char="•"/>
            </a:pPr>
            <a:r>
              <a:rPr lang="ro-RO" b="1" dirty="0" smtClean="0">
                <a:solidFill>
                  <a:schemeClr val="tx1"/>
                </a:solidFill>
                <a:latin typeface="Times New Roman" panose="02020603050405020304" pitchFamily="18" charset="0"/>
                <a:cs typeface="Times New Roman" panose="02020603050405020304" pitchFamily="18" charset="0"/>
              </a:rPr>
              <a:t>Rapoartelor privind realizarea deciziilor adoptate:</a:t>
            </a:r>
          </a:p>
          <a:p>
            <a:pPr algn="just"/>
            <a:r>
              <a:rPr lang="ro-RO" b="1" dirty="0" smtClean="0">
                <a:solidFill>
                  <a:schemeClr val="tx1"/>
                </a:solidFill>
                <a:latin typeface="Times New Roman" panose="02020603050405020304" pitchFamily="18" charset="0"/>
                <a:cs typeface="Times New Roman" panose="02020603050405020304" pitchFamily="18" charset="0"/>
              </a:rPr>
              <a:t>Prezentarea proiectelor de decizie cu toate  anexele pentru ședințe  printr-un link de permisiune CRP la Dosarul cu proiecte de decizie la egal cu consilierii raionali. Aceste </a:t>
            </a:r>
            <a:r>
              <a:rPr lang="ro-RO" b="1" dirty="0">
                <a:solidFill>
                  <a:schemeClr val="tx1"/>
                </a:solidFill>
                <a:latin typeface="Times New Roman" panose="02020603050405020304" pitchFamily="18" charset="0"/>
                <a:cs typeface="Times New Roman" panose="02020603050405020304" pitchFamily="18" charset="0"/>
              </a:rPr>
              <a:t>măsuri au </a:t>
            </a:r>
            <a:r>
              <a:rPr lang="ro-RO" b="1" dirty="0" smtClean="0">
                <a:solidFill>
                  <a:schemeClr val="tx1"/>
                </a:solidFill>
                <a:latin typeface="Times New Roman" panose="02020603050405020304" pitchFamily="18" charset="0"/>
                <a:cs typeface="Times New Roman" panose="02020603050405020304" pitchFamily="18" charset="0"/>
              </a:rPr>
              <a:t>contribuit la </a:t>
            </a:r>
            <a:r>
              <a:rPr lang="ro-RO" b="1" dirty="0">
                <a:solidFill>
                  <a:schemeClr val="tx1"/>
                </a:solidFill>
                <a:latin typeface="Times New Roman" panose="02020603050405020304" pitchFamily="18" charset="0"/>
                <a:cs typeface="Times New Roman" panose="02020603050405020304" pitchFamily="18" charset="0"/>
              </a:rPr>
              <a:t>îmbunătățirea accesului la procesul decizional</a:t>
            </a:r>
            <a:r>
              <a:rPr lang="ro-RO" b="1" dirty="0" smtClean="0">
                <a:solidFill>
                  <a:schemeClr val="tx1"/>
                </a:solidFill>
                <a:latin typeface="Times New Roman" panose="02020603050405020304" pitchFamily="18" charset="0"/>
                <a:cs typeface="Times New Roman" panose="02020603050405020304" pitchFamily="18" charset="0"/>
              </a:rPr>
              <a:t>.</a:t>
            </a:r>
            <a:endParaRPr lang="ro-MD"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0975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628800"/>
            <a:ext cx="8229600" cy="1008112"/>
          </a:xfrm>
        </p:spPr>
        <p:txBody>
          <a:bodyPr>
            <a:noAutofit/>
          </a:bodyPr>
          <a:lstStyle/>
          <a:p>
            <a:pPr algn="ctr"/>
            <a:r>
              <a:rPr lang="en-US" sz="2800" dirty="0">
                <a:latin typeface="Arial" panose="020B0604020202020204" pitchFamily="34" charset="0"/>
                <a:cs typeface="Arial" panose="020B0604020202020204" pitchFamily="34" charset="0"/>
              </a:rPr>
              <a:t/>
            </a: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3573016"/>
            <a:ext cx="8229600" cy="2751584"/>
          </a:xfrm>
        </p:spPr>
        <p:txBody>
          <a:bodyPr>
            <a:noAutofit/>
          </a:bodyPr>
          <a:lstStyle/>
          <a:p>
            <a:endParaRPr lang="en-US" sz="1800" b="1" i="1" dirty="0">
              <a:effectLst>
                <a:outerShdw blurRad="38100" dist="38100" dir="2700000" algn="tl">
                  <a:srgbClr val="000000">
                    <a:alpha val="43137"/>
                  </a:srgbClr>
                </a:outerShdw>
              </a:effectLst>
            </a:endParaRPr>
          </a:p>
        </p:txBody>
      </p:sp>
      <p:sp>
        <p:nvSpPr>
          <p:cNvPr id="4" name="Скругленный прямоугольник 3"/>
          <p:cNvSpPr/>
          <p:nvPr/>
        </p:nvSpPr>
        <p:spPr>
          <a:xfrm>
            <a:off x="611560" y="260648"/>
            <a:ext cx="7632848" cy="108012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Regulile interne privind procedurile de informare, consultare </a:t>
            </a:r>
            <a:r>
              <a:rPr lang="en-US"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şi</a:t>
            </a:r>
            <a:r>
              <a:rPr lang="ro-MD"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participare </a:t>
            </a:r>
            <a:r>
              <a:rPr lang="en-US"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procesul decizional</a:t>
            </a:r>
            <a:endParaRPr lang="en-US"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503548" y="1484784"/>
            <a:ext cx="8183252" cy="5040560"/>
          </a:xfrm>
          <a:prstGeom prst="round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just">
              <a:buNone/>
            </a:pPr>
            <a:r>
              <a:rPr lang="ro-MO" sz="2000" b="1" dirty="0" smtClean="0">
                <a:solidFill>
                  <a:schemeClr val="tx1"/>
                </a:solidFill>
                <a:latin typeface="Arial" panose="020B0604020202020204" pitchFamily="34" charset="0"/>
                <a:cs typeface="Arial" panose="020B0604020202020204" pitchFamily="34" charset="0"/>
              </a:rPr>
              <a:t>APL Căușeni  dispune de toate prevederile legale cu </a:t>
            </a:r>
            <a:r>
              <a:rPr lang="ro-MO" sz="2000" b="1" dirty="0">
                <a:solidFill>
                  <a:schemeClr val="tx1"/>
                </a:solidFill>
                <a:latin typeface="Arial" panose="020B0604020202020204" pitchFamily="34" charset="0"/>
                <a:cs typeface="Arial" panose="020B0604020202020204" pitchFamily="34" charset="0"/>
              </a:rPr>
              <a:t>privire la asigurarea transparenței în procesul </a:t>
            </a:r>
            <a:r>
              <a:rPr lang="ro-MO" sz="2000" b="1" dirty="0" smtClean="0">
                <a:solidFill>
                  <a:schemeClr val="tx1"/>
                </a:solidFill>
                <a:latin typeface="Arial" panose="020B0604020202020204" pitchFamily="34" charset="0"/>
                <a:cs typeface="Arial" panose="020B0604020202020204" pitchFamily="34" charset="0"/>
              </a:rPr>
              <a:t>decizional</a:t>
            </a:r>
            <a:r>
              <a:rPr lang="ro-MD" sz="2000" b="1" dirty="0" smtClean="0">
                <a:solidFill>
                  <a:schemeClr val="tx1"/>
                </a:solidFill>
                <a:latin typeface="Arial" panose="020B0604020202020204" pitchFamily="34" charset="0"/>
                <a:cs typeface="Arial" panose="020B0604020202020204" pitchFamily="34" charset="0"/>
              </a:rPr>
              <a:t>: </a:t>
            </a:r>
            <a:endParaRPr lang="ro-MD" sz="2000" b="1" dirty="0" smtClean="0">
              <a:solidFill>
                <a:schemeClr val="tx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MD" sz="2000" b="1" dirty="0">
                <a:solidFill>
                  <a:schemeClr val="tx1"/>
                </a:solidFill>
                <a:latin typeface="Arial" panose="020B0604020202020204" pitchFamily="34" charset="0"/>
                <a:cs typeface="Arial" panose="020B0604020202020204" pitchFamily="34" charset="0"/>
              </a:rPr>
              <a:t>Legea  436/2006 privind Administrația Publică Locală, alte acte normative centrale;</a:t>
            </a:r>
            <a:endParaRPr lang="ro-MO" sz="2000" b="1" i="1" dirty="0">
              <a:ln w="0"/>
              <a:solidFill>
                <a:schemeClr val="tx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MO" sz="2000" b="1" dirty="0" smtClean="0">
                <a:ln w="0"/>
                <a:solidFill>
                  <a:schemeClr val="tx1"/>
                </a:solidFill>
                <a:latin typeface="Arial" panose="020B0604020202020204" pitchFamily="34" charset="0"/>
                <a:cs typeface="Arial" panose="020B0604020202020204" pitchFamily="34" charset="0"/>
              </a:rPr>
              <a:t>Regulamentul </a:t>
            </a:r>
            <a:r>
              <a:rPr lang="ro-MO" sz="2000" b="1" dirty="0">
                <a:ln w="0"/>
                <a:solidFill>
                  <a:schemeClr val="tx1"/>
                </a:solidFill>
                <a:latin typeface="Arial" panose="020B0604020202020204" pitchFamily="34" charset="0"/>
                <a:cs typeface="Arial" panose="020B0604020202020204" pitchFamily="34" charset="0"/>
              </a:rPr>
              <a:t>privind transparenţa în procesul decizional (</a:t>
            </a:r>
            <a:r>
              <a:rPr lang="ro-MD" sz="2000" b="1" dirty="0" smtClean="0">
                <a:ln w="0"/>
                <a:solidFill>
                  <a:schemeClr val="tx1"/>
                </a:solidFill>
                <a:latin typeface="Arial" panose="020B0604020202020204" pitchFamily="34" charset="0"/>
                <a:cs typeface="Arial" panose="020B0604020202020204" pitchFamily="34" charset="0"/>
              </a:rPr>
              <a:t>22.03.2019);</a:t>
            </a:r>
          </a:p>
          <a:p>
            <a:pPr marL="285750" indent="-285750" algn="just">
              <a:buFont typeface="Arial" panose="020B0604020202020204" pitchFamily="34" charset="0"/>
              <a:buChar char="•"/>
            </a:pPr>
            <a:r>
              <a:rPr lang="ro-MD" sz="2000" b="1" dirty="0" smtClean="0">
                <a:ln w="0"/>
                <a:solidFill>
                  <a:schemeClr val="tx1"/>
                </a:solidFill>
                <a:latin typeface="Arial" panose="020B0604020202020204" pitchFamily="34" charset="0"/>
                <a:cs typeface="Arial" panose="020B0604020202020204" pitchFamily="34" charset="0"/>
              </a:rPr>
              <a:t>Regulamentul de organizare și funcționare a Consiliului raional; </a:t>
            </a:r>
            <a:endParaRPr lang="ro-MD" sz="2000" b="1" dirty="0">
              <a:ln w="0"/>
              <a:solidFill>
                <a:schemeClr val="tx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MD" sz="2000" b="1" dirty="0" smtClean="0">
                <a:ln w="0"/>
                <a:solidFill>
                  <a:schemeClr val="tx1"/>
                </a:solidFill>
                <a:latin typeface="Arial" panose="020B0604020202020204" pitchFamily="34" charset="0"/>
                <a:cs typeface="Arial" panose="020B0604020202020204" pitchFamily="34" charset="0"/>
              </a:rPr>
              <a:t>Desemnate persoanele </a:t>
            </a:r>
            <a:r>
              <a:rPr lang="ro-MD" sz="2000" b="1" dirty="0">
                <a:ln w="0"/>
                <a:solidFill>
                  <a:schemeClr val="tx1"/>
                </a:solidFill>
                <a:latin typeface="Arial" panose="020B0604020202020204" pitchFamily="34" charset="0"/>
                <a:cs typeface="Arial" panose="020B0604020202020204" pitchFamily="34" charset="0"/>
              </a:rPr>
              <a:t>responsabile de asigurarea transparenței în procesul </a:t>
            </a:r>
            <a:r>
              <a:rPr lang="ro-MD" sz="2000" b="1" dirty="0" smtClean="0">
                <a:ln w="0"/>
                <a:solidFill>
                  <a:schemeClr val="tx1"/>
                </a:solidFill>
                <a:latin typeface="Arial" panose="020B0604020202020204" pitchFamily="34" charset="0"/>
                <a:cs typeface="Arial" panose="020B0604020202020204" pitchFamily="34" charset="0"/>
              </a:rPr>
              <a:t>decizional: secretarul </a:t>
            </a:r>
            <a:r>
              <a:rPr lang="ro-MD" sz="2000" b="1" dirty="0">
                <a:ln w="0"/>
                <a:solidFill>
                  <a:schemeClr val="tx1"/>
                </a:solidFill>
                <a:latin typeface="Arial" panose="020B0604020202020204" pitchFamily="34" charset="0"/>
                <a:cs typeface="Arial" panose="020B0604020202020204" pitchFamily="34" charset="0"/>
              </a:rPr>
              <a:t>Consiliului raional și șeful secției administrație publică din aparatul Președintelui </a:t>
            </a:r>
            <a:r>
              <a:rPr lang="ro-MD" sz="2000" b="1" dirty="0" smtClean="0">
                <a:ln w="0"/>
                <a:solidFill>
                  <a:schemeClr val="tx1"/>
                </a:solidFill>
                <a:latin typeface="Arial" panose="020B0604020202020204" pitchFamily="34" charset="0"/>
                <a:cs typeface="Arial" panose="020B0604020202020204" pitchFamily="34" charset="0"/>
              </a:rPr>
              <a:t>raionului</a:t>
            </a:r>
            <a:r>
              <a:rPr lang="ro-MO" sz="2000" b="1" dirty="0" smtClean="0">
                <a:ln w="0"/>
                <a:solidFill>
                  <a:schemeClr val="tx1"/>
                </a:solidFill>
                <a:latin typeface="Arial" panose="020B0604020202020204" pitchFamily="34" charset="0"/>
                <a:cs typeface="Arial" panose="020B0604020202020204" pitchFamily="34" charset="0"/>
              </a:rPr>
              <a:t>;</a:t>
            </a:r>
            <a:endParaRPr lang="ro-MO" sz="2000" b="1" dirty="0">
              <a:ln w="0"/>
              <a:solidFill>
                <a:schemeClr val="tx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RO" sz="2000" b="1" dirty="0" smtClean="0">
                <a:solidFill>
                  <a:schemeClr val="tx1"/>
                </a:solidFill>
                <a:latin typeface="Arial" panose="020B0604020202020204" pitchFamily="34" charset="0"/>
                <a:cs typeface="Arial" panose="020B0604020202020204" pitchFamily="34" charset="0"/>
              </a:rPr>
              <a:t>Raportul </a:t>
            </a:r>
            <a:r>
              <a:rPr lang="ro-RO" sz="2000" b="1" dirty="0">
                <a:solidFill>
                  <a:schemeClr val="tx1"/>
                </a:solidFill>
                <a:latin typeface="Arial" panose="020B0604020202020204" pitchFamily="34" charset="0"/>
                <a:cs typeface="Arial" panose="020B0604020202020204" pitchFamily="34" charset="0"/>
              </a:rPr>
              <a:t>privind </a:t>
            </a:r>
            <a:r>
              <a:rPr lang="ro-RO" sz="2000" b="1" dirty="0" smtClean="0">
                <a:solidFill>
                  <a:schemeClr val="tx1"/>
                </a:solidFill>
                <a:latin typeface="Arial" panose="020B0604020202020204" pitchFamily="34" charset="0"/>
                <a:cs typeface="Arial" panose="020B0604020202020204" pitchFamily="34" charset="0"/>
              </a:rPr>
              <a:t>transparența procesului </a:t>
            </a:r>
            <a:r>
              <a:rPr lang="ro-RO" sz="2000" b="1" dirty="0">
                <a:solidFill>
                  <a:schemeClr val="tx1"/>
                </a:solidFill>
                <a:latin typeface="Arial" panose="020B0604020202020204" pitchFamily="34" charset="0"/>
                <a:cs typeface="Arial" panose="020B0604020202020204" pitchFamily="34" charset="0"/>
              </a:rPr>
              <a:t>decizional în cadrul Consiliului raional Căușeni pentru anul </a:t>
            </a:r>
            <a:r>
              <a:rPr lang="ro-RO" sz="2000" b="1" dirty="0" smtClean="0">
                <a:solidFill>
                  <a:schemeClr val="tx1"/>
                </a:solidFill>
                <a:latin typeface="Arial" panose="020B0604020202020204" pitchFamily="34" charset="0"/>
                <a:cs typeface="Arial" panose="020B0604020202020204" pitchFamily="34" charset="0"/>
              </a:rPr>
              <a:t>2023 publicat </a:t>
            </a:r>
            <a:r>
              <a:rPr lang="ro-RO" sz="2000" b="1" dirty="0">
                <a:solidFill>
                  <a:schemeClr val="tx1"/>
                </a:solidFill>
                <a:latin typeface="Arial" panose="020B0604020202020204" pitchFamily="34" charset="0"/>
                <a:cs typeface="Arial" panose="020B0604020202020204" pitchFamily="34" charset="0"/>
              </a:rPr>
              <a:t>pe pagina </a:t>
            </a:r>
            <a:r>
              <a:rPr lang="ro-RO" sz="2000" b="1" dirty="0" smtClean="0">
                <a:solidFill>
                  <a:schemeClr val="tx1"/>
                </a:solidFill>
                <a:latin typeface="Arial" panose="020B0604020202020204" pitchFamily="34" charset="0"/>
                <a:cs typeface="Arial" panose="020B0604020202020204" pitchFamily="34" charset="0"/>
              </a:rPr>
              <a:t>web Consiliul </a:t>
            </a:r>
            <a:r>
              <a:rPr lang="ro-RO" sz="2000" b="1" dirty="0">
                <a:solidFill>
                  <a:schemeClr val="tx1"/>
                </a:solidFill>
                <a:latin typeface="Arial" panose="020B0604020202020204" pitchFamily="34" charset="0"/>
                <a:cs typeface="Arial" panose="020B0604020202020204" pitchFamily="34" charset="0"/>
              </a:rPr>
              <a:t>raional </a:t>
            </a:r>
            <a:r>
              <a:rPr lang="ro-RO" sz="2000" b="1" dirty="0" smtClean="0">
                <a:solidFill>
                  <a:schemeClr val="tx1"/>
                </a:solidFill>
                <a:latin typeface="Arial" panose="020B0604020202020204" pitchFamily="34" charset="0"/>
                <a:cs typeface="Arial" panose="020B0604020202020204" pitchFamily="34" charset="0"/>
              </a:rPr>
              <a:t>Căușeni, în </a:t>
            </a:r>
            <a:r>
              <a:rPr lang="ro-RO" sz="2000" b="1" dirty="0">
                <a:solidFill>
                  <a:schemeClr val="tx1"/>
                </a:solidFill>
                <a:latin typeface="Arial" panose="020B0604020202020204" pitchFamily="34" charset="0"/>
                <a:cs typeface="Arial" panose="020B0604020202020204" pitchFamily="34" charset="0"/>
              </a:rPr>
              <a:t>termeni </a:t>
            </a:r>
            <a:r>
              <a:rPr lang="ro-RO" sz="2000" b="1" dirty="0" smtClean="0">
                <a:solidFill>
                  <a:schemeClr val="tx1"/>
                </a:solidFill>
                <a:latin typeface="Arial" panose="020B0604020202020204" pitchFamily="34" charset="0"/>
                <a:cs typeface="Arial" panose="020B0604020202020204" pitchFamily="34" charset="0"/>
              </a:rPr>
              <a:t>regulamentari</a:t>
            </a:r>
            <a:r>
              <a:rPr lang="ro-RO" sz="2000" b="1" dirty="0">
                <a:solidFill>
                  <a:schemeClr val="tx1"/>
                </a:solidFill>
                <a:latin typeface="Arial" panose="020B0604020202020204" pitchFamily="34" charset="0"/>
                <a:cs typeface="Arial" panose="020B0604020202020204" pitchFamily="34" charset="0"/>
              </a:rPr>
              <a:t>;</a:t>
            </a:r>
            <a:r>
              <a:rPr lang="ro-RO" sz="2000" b="1" dirty="0" smtClean="0">
                <a:solidFill>
                  <a:schemeClr val="tx1"/>
                </a:solidFill>
                <a:latin typeface="Arial" panose="020B0604020202020204" pitchFamily="34" charset="0"/>
                <a:cs typeface="Arial" panose="020B0604020202020204" pitchFamily="34" charset="0"/>
              </a:rPr>
              <a:t> </a:t>
            </a:r>
            <a:endParaRPr lang="en-US" sz="20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3424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65760947"/>
              </p:ext>
            </p:extLst>
          </p:nvPr>
        </p:nvGraphicFramePr>
        <p:xfrm>
          <a:off x="539552" y="620688"/>
          <a:ext cx="7632848" cy="1224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одержимое 2"/>
          <p:cNvSpPr>
            <a:spLocks noGrp="1"/>
          </p:cNvSpPr>
          <p:nvPr>
            <p:ph idx="1"/>
          </p:nvPr>
        </p:nvSpPr>
        <p:spPr>
          <a:xfrm>
            <a:off x="785786" y="2996952"/>
            <a:ext cx="7929618" cy="3312368"/>
          </a:xfrm>
        </p:spPr>
        <p:txBody>
          <a:bodyPr anchor="t">
            <a:normAutofit/>
          </a:bodyPr>
          <a:lstStyle/>
          <a:p>
            <a:pPr algn="ctr">
              <a:buNone/>
            </a:pPr>
            <a:r>
              <a:rPr lang="ro-MO"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ctr">
              <a:buNone/>
            </a:pPr>
            <a:endParaRPr lang="ro-MD" sz="1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Скругленный прямоугольник 3"/>
          <p:cNvSpPr/>
          <p:nvPr/>
        </p:nvSpPr>
        <p:spPr>
          <a:xfrm>
            <a:off x="467544" y="1988840"/>
            <a:ext cx="8047206" cy="486916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endParaRPr lang="ro-MD" sz="2000" b="1" dirty="0">
              <a:solidFill>
                <a:schemeClr val="tx1"/>
              </a:solidFill>
              <a:effectLst>
                <a:outerShdw blurRad="38100" dist="38100" dir="2700000" algn="tl">
                  <a:srgbClr val="000000">
                    <a:alpha val="43137"/>
                  </a:srgbClr>
                </a:outerShdw>
              </a:effectLst>
              <a:latin typeface="Tw Cen MT" panose="020B0602020104020603" pitchFamily="34" charset="-18"/>
              <a:cs typeface="Times New Roman" panose="02020603050405020304" pitchFamily="18" charset="0"/>
            </a:endParaRPr>
          </a:p>
          <a:p>
            <a:pPr algn="ctr">
              <a:buNone/>
            </a:pP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Sursele </a:t>
            </a: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principale utilizate de </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către </a:t>
            </a: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APL pentru a transmite informația către cetățeni și alte părți interesate privind organizarea și desfășurarea procesului  decizional</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ctr">
              <a:buNone/>
            </a:pPr>
            <a:endPar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
            </a:pP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pagina web a Consiliului raional: </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7"/>
              </a:rPr>
              <a:t>www.causeni.md</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
            </a:pP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pagina </a:t>
            </a: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Facebook:  </a:t>
            </a: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8"/>
              </a:rPr>
              <a:t>https://</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8"/>
              </a:rPr>
              <a:t>www.facebook.com/CRCauseni</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
            </a:pPr>
            <a:r>
              <a:rPr lang="ro-MD"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n-US"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ransmiterea live a </a:t>
            </a:r>
            <a:r>
              <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ședințelor  </a:t>
            </a:r>
            <a:r>
              <a:rPr lang="ro-R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Consiliului raional </a:t>
            </a:r>
            <a:r>
              <a:rPr lang="ro-RO" sz="20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Căuşeni</a:t>
            </a:r>
            <a:r>
              <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
            </a:pPr>
            <a:r>
              <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E-mail CRP: </a:t>
            </a:r>
            <a:r>
              <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9"/>
              </a:rPr>
              <a:t>crpcauseni@gmail.com</a:t>
            </a:r>
            <a:r>
              <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
            </a:pP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E-mail </a:t>
            </a:r>
            <a:r>
              <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persoanelor </a:t>
            </a:r>
            <a:r>
              <a:rPr lang="ro-M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interesate,</a:t>
            </a:r>
            <a:endParaRPr lang="ro-M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
            </a:pPr>
            <a:r>
              <a:rPr lang="ro-MD"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Studioul local de televiziune ”Studio - L”:  </a:t>
            </a:r>
            <a:r>
              <a:rPr lang="ro-MD"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10"/>
              </a:rPr>
              <a:t>www.studio-l.md</a:t>
            </a:r>
            <a:r>
              <a:rPr lang="ro-MD"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endParaRPr lang="ro-RO"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endParaRPr lang="ro-MO"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5525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628650" y="1916832"/>
            <a:ext cx="7471742" cy="4351338"/>
          </a:xfrm>
        </p:spPr>
        <p:txBody>
          <a:bodyPr/>
          <a:lstStyle/>
          <a:p>
            <a:pPr marL="0" indent="0">
              <a:buNone/>
            </a:pPr>
            <a:endParaRPr lang="en-US" dirty="0"/>
          </a:p>
        </p:txBody>
      </p:sp>
      <p:sp>
        <p:nvSpPr>
          <p:cNvPr id="4" name="Dreptunghi rotunjit 3"/>
          <p:cNvSpPr/>
          <p:nvPr/>
        </p:nvSpPr>
        <p:spPr>
          <a:xfrm>
            <a:off x="764121" y="548680"/>
            <a:ext cx="7200800" cy="93610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Etapele </a:t>
            </a:r>
            <a:r>
              <a:rPr lang="ro-RO"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elaborare a deciziilor </a:t>
            </a:r>
            <a:endParaRPr lang="en-US"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endParaRPr lang="en-US" dirty="0"/>
          </a:p>
        </p:txBody>
      </p:sp>
      <p:sp>
        <p:nvSpPr>
          <p:cNvPr id="5" name="Dreptunghi rotunjit 4"/>
          <p:cNvSpPr/>
          <p:nvPr/>
        </p:nvSpPr>
        <p:spPr>
          <a:xfrm>
            <a:off x="323528" y="1628800"/>
            <a:ext cx="8208912" cy="49685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Elaborarea deciziilor Consiliului raional Căușeni se realizează </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în mai multe etape esențiale</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Identificarea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problemei </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 urmează a fi examinată;</a:t>
            </a:r>
            <a:endPar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Inițierea </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procesului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 elaborare a proiectului de decizie și a notei analitice; </a:t>
            </a:r>
          </a:p>
          <a:p>
            <a:pPr marL="285750" indent="-285750" algn="just">
              <a:buFont typeface="Arial" panose="020B0604020202020204" pitchFamily="34" charset="0"/>
              <a:buChar char="•"/>
            </a:pP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Elaborarea proiectului </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conform structurii</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 colectarea informațiilor, altor materiale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relevante</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Organizarea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consultării publice a proiectului, care presupune obținerea avizelor și expertizelor, precum și integrarea recomandărilor primite, </a:t>
            </a:r>
            <a:endPar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68288" algn="just"/>
            <a:r>
              <a:rPr lang="ro-RO" dirty="0" err="1"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îtr</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protocol de înregistrare a propunerilor formulate de participanți, inclusiv de reprezentanții societății civile</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Crearea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unei sinteze a propunerilor primite pentru îmbunătățirea proiectului</a:t>
            </a: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Examinarea proiectelor de decizie de comisiile consultative;</a:t>
            </a:r>
          </a:p>
          <a:p>
            <a:pPr marL="285750" indent="-285750" algn="just">
              <a:buFont typeface="Arial" panose="020B0604020202020204" pitchFamily="34" charset="0"/>
              <a:buChar char="•"/>
            </a:pPr>
            <a:r>
              <a:rPr lang="ro-RO"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Adoptarea </a:t>
            </a:r>
            <a:r>
              <a:rPr lang="ro-RO"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deciziilor în cadrul ședinței Consiliului raional și publicarea acestora pentru a asigura transparența și informarea corectă a populației.</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70101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549920" y="332656"/>
            <a:ext cx="7982520" cy="129614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Informarea</a:t>
            </a:r>
            <a:r>
              <a:rPr lang="en-US" sz="24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publicului despre inițierea elaborării deciziei </a:t>
            </a:r>
            <a:endParaRPr lang="en-US"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683568" y="1844824"/>
            <a:ext cx="8208912" cy="475252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Consiliul </a:t>
            </a: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raional Căușeni este obligat să informeze publicul prin </a:t>
            </a: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plasarea </a:t>
            </a: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proiectelor de decizie pe </a:t>
            </a: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pagina sa Web oficială, </a:t>
            </a: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în termen de cel mult 15 zile lucrătoare de la inițierea procesului de elaborare</a:t>
            </a: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pP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În cursul acestui an, pe pagina web a Consiliului raional a fost publicată o singură </a:t>
            </a: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informație </a:t>
            </a: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privind inițierea elaborării proiectului de decizie pentru aprobarea Bugetului raional pentru anul 2025</a:t>
            </a:r>
            <a:r>
              <a:rPr lang="ro-MD" sz="2000" b="1" dirty="0" smtClean="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buFont typeface="Arial" panose="020B0604020202020204" pitchFamily="34" charset="0"/>
              <a:buChar char="•"/>
            </a:pPr>
            <a:r>
              <a:rPr lang="ro-MD" sz="2000" b="1" dirty="0">
                <a:ln w="0"/>
                <a:solidFill>
                  <a:schemeClr val="tx1"/>
                </a:solidFill>
                <a:latin typeface="Times New Roman" panose="02020603050405020304" pitchFamily="18" charset="0"/>
                <a:ea typeface="Calibri" panose="020F0502020204030204" pitchFamily="34" charset="0"/>
                <a:cs typeface="Times New Roman" panose="02020603050405020304" pitchFamily="18" charset="0"/>
              </a:rPr>
              <a:t>În perioada de raport, au fost adoptate 274 de proiecte de decizie, dintre care 90% au fost publicate după convocarea ședinței Consiliului raional.</a:t>
            </a:r>
            <a:endParaRPr lang="ro-MD" b="1" dirty="0">
              <a:ln w="0"/>
              <a:solidFill>
                <a:schemeClr val="tx1"/>
              </a:solidFill>
              <a:latin typeface="Constantia" panose="0203060205030603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6714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12493</TotalTime>
  <Words>2292</Words>
  <Application>Microsoft Office PowerPoint</Application>
  <PresentationFormat>Expunere pe ecran (4:3)</PresentationFormat>
  <Paragraphs>165</Paragraphs>
  <Slides>21</Slides>
  <Notes>0</Notes>
  <HiddenSlides>0</HiddenSlides>
  <MMClips>0</MMClips>
  <ScaleCrop>false</ScaleCrop>
  <HeadingPairs>
    <vt:vector size="6" baseType="variant">
      <vt:variant>
        <vt:lpstr>Fonturi utilizate</vt:lpstr>
      </vt:variant>
      <vt:variant>
        <vt:i4>9</vt:i4>
      </vt:variant>
      <vt:variant>
        <vt:lpstr>Temă</vt:lpstr>
      </vt:variant>
      <vt:variant>
        <vt:i4>1</vt:i4>
      </vt:variant>
      <vt:variant>
        <vt:lpstr>Titluri diapozitive</vt:lpstr>
      </vt:variant>
      <vt:variant>
        <vt:i4>21</vt:i4>
      </vt:variant>
    </vt:vector>
  </HeadingPairs>
  <TitlesOfParts>
    <vt:vector size="31" baseType="lpstr">
      <vt:lpstr>Arial</vt:lpstr>
      <vt:lpstr>Calibri</vt:lpstr>
      <vt:lpstr>Calibri Light</vt:lpstr>
      <vt:lpstr>Century Gothic</vt:lpstr>
      <vt:lpstr>Constantia</vt:lpstr>
      <vt:lpstr>Georgia</vt:lpstr>
      <vt:lpstr>Times New Roman</vt:lpstr>
      <vt:lpstr>Tw Cen MT</vt:lpstr>
      <vt:lpstr>Wingdings</vt:lpstr>
      <vt:lpstr>Temă Office</vt:lpstr>
      <vt:lpstr>Prezentare PowerPoint</vt:lpstr>
      <vt:lpstr>Prezentare PowerPoint</vt:lpstr>
      <vt:lpstr>Prezentare PowerPoint</vt:lpstr>
      <vt:lpstr>Prezentare PowerPoint</vt:lpstr>
      <vt:lpstr>Prezentare PowerPoint</vt:lpstr>
      <vt:lpstr> </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 Strategia de tineret a raionului Căușeni pentru perioada 2022-2024 va expira la sfârșitul acestui an. Menționăm că, după o perioadă de dificultăți în implementarea acesteia, în acest an au fost realizate 9 proiecte – granturi, inițiate de tinerii din raion. Pentru anul 2025, Consiliul raional Căușeni a aprobat suma de 50.000 de lei, echivalentă cu suma din anul curent, care va include organizarea a 2 concursuri pentru 20 de proiecte-granturi destinate tinerilor, finanțate din buget, precum și un concurs de premii pentru tineri, în valoare totală de 10.000 de lei.</vt:lpstr>
      <vt:lpstr>Prezentare PowerPoint</vt:lpstr>
      <vt:lpstr>Prezentare PowerPoint</vt:lpstr>
      <vt:lpstr>Prezentare PowerPoint</vt:lpstr>
      <vt:lpstr>Prezentare PowerPoint</vt:lpstr>
      <vt:lpstr>Prezentare PowerPoint</vt:lpstr>
      <vt:lpstr>Prezentare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Maтеринский Центр «Про Фамилия» и Центр Защиты и Поддержки г. Каушаны, Молдова</dc:title>
  <dc:creator>admin</dc:creator>
  <cp:lastModifiedBy>Dell</cp:lastModifiedBy>
  <cp:revision>792</cp:revision>
  <dcterms:modified xsi:type="dcterms:W3CDTF">2024-12-10T18:56:11Z</dcterms:modified>
</cp:coreProperties>
</file>